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rcQQwsIRrOhSfGI2XaARFddNR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info@komtek.s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sv-SE" sz="1200">
                <a:solidFill>
                  <a:schemeClr val="dk1"/>
                </a:solidFill>
                <a:highlight>
                  <a:schemeClr val="lt1"/>
                </a:highlight>
              </a:rPr>
              <a:t>Startbild att visa t ex när alla elever kommer in och sätter sig i klassrummet.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highlight>
                <a:schemeClr val="lt1"/>
              </a:highlight>
            </a:endParaRPr>
          </a:p>
        </p:txBody>
      </p:sp>
      <p:sp>
        <p:nvSpPr>
          <p:cNvPr id="80" name="Google Shape;80;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SzPts val="1100"/>
              <a:buNone/>
            </a:pPr>
            <a:r>
              <a:rPr lang="sv-SE" sz="1200">
                <a:solidFill>
                  <a:schemeClr val="dk1"/>
                </a:solidFill>
              </a:rPr>
              <a:t>Jämmer och elände! Hela undervåningen har råkat ut för en spindelinvasion. Ni ska nu hjälpa spindlarna ut levande. Uppdraget är att skapa något som både samlar in/plockar upp spindlarna och sedan släppa ut dem utomhus utan att de skadas.  </a:t>
            </a:r>
            <a:endParaRPr/>
          </a:p>
        </p:txBody>
      </p:sp>
      <p:sp>
        <p:nvSpPr>
          <p:cNvPr id="173" name="Google Shape;173;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a4e2ad98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1a4e2ad98e_0_0:notes"/>
          <p:cNvSpPr txBox="1"/>
          <p:nvPr>
            <p:ph idx="1" type="body"/>
          </p:nvPr>
        </p:nvSpPr>
        <p:spPr>
          <a:xfrm>
            <a:off x="685802"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SE" sz="1050">
                <a:solidFill>
                  <a:srgbClr val="222222"/>
                </a:solidFill>
                <a:highlight>
                  <a:srgbClr val="FFFEFE"/>
                </a:highlight>
              </a:rPr>
              <a:t>A</a:t>
            </a:r>
            <a:r>
              <a:rPr lang="sv-SE">
                <a:solidFill>
                  <a:srgbClr val="222222"/>
                </a:solidFill>
                <a:highlight>
                  <a:srgbClr val="FFFEFE"/>
                </a:highlight>
              </a:rPr>
              <a:t>rbetsprocessen som alla problem/uppdrag är tänkta att följa är uppdelad i fem steg. Under varje steg och rubrik står vad som ska göras och vad som ingår i respektive steg, bra frågor att ställa och tips på reflektioner att göra. </a:t>
            </a:r>
            <a:endParaRPr>
              <a:solidFill>
                <a:schemeClr val="dk1"/>
              </a:solidFill>
            </a:endParaRPr>
          </a:p>
          <a:p>
            <a:pPr indent="0" lvl="0" marL="0" rtl="0" algn="l">
              <a:lnSpc>
                <a:spcPct val="100000"/>
              </a:lnSpc>
              <a:spcBef>
                <a:spcPts val="0"/>
              </a:spcBef>
              <a:spcAft>
                <a:spcPts val="0"/>
              </a:spcAft>
              <a:buSzPts val="1100"/>
              <a:buNone/>
            </a:pPr>
            <a:r>
              <a:t/>
            </a:r>
            <a:endParaRPr>
              <a:solidFill>
                <a:srgbClr val="222222"/>
              </a:solidFill>
              <a:highlight>
                <a:srgbClr val="FFFEFE"/>
              </a:highlight>
            </a:endParaRPr>
          </a:p>
          <a:p>
            <a:pPr indent="0" lvl="0" marL="0" rtl="0" algn="l">
              <a:lnSpc>
                <a:spcPct val="100000"/>
              </a:lnSpc>
              <a:spcBef>
                <a:spcPts val="0"/>
              </a:spcBef>
              <a:spcAft>
                <a:spcPts val="0"/>
              </a:spcAft>
              <a:buSzPts val="1100"/>
              <a:buNone/>
            </a:pPr>
            <a:r>
              <a:rPr lang="sv-SE">
                <a:solidFill>
                  <a:schemeClr val="dk1"/>
                </a:solidFill>
              </a:rPr>
              <a:t>Genom hela materialet följer de färgade kugghjulen med så att man ser i vilken del av arbetsprocessen man befinner sig.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sv-SE">
                <a:solidFill>
                  <a:schemeClr val="dk1"/>
                </a:solidFill>
              </a:rPr>
              <a:t>Processen behöver inte nödvändigtvis vara rätlinjig. Man kan behöva gå tillbaka till tidigare steg i processen.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sv-SE">
                <a:solidFill>
                  <a:schemeClr val="dk1"/>
                </a:solidFill>
              </a:rPr>
              <a:t>Förklara prototyp</a:t>
            </a:r>
            <a:r>
              <a:rPr lang="sv-SE">
                <a:solidFill>
                  <a:schemeClr val="dk1"/>
                </a:solidFill>
              </a:rPr>
              <a:t> – Genom att bygga en prototyp kan ni lättare få grepp om lösningens styrkor och eventuella svagheter. Då kan ni kan åtgärda dessa under byggprocessen. Detta kan resultera i en helt ny och bättre prototyp. Det kan också visa sig att man behöver börja om från början för att idén till lösning helt enkelt inte fungerar. Prototypen kan också göra det lättare att förklara och förmedla lösningens nytta för andra. Prototypen görs ofta i ett annat material än det som ska användas till den slutgiltiga produkten.</a:t>
            </a:r>
            <a:endParaRPr sz="1000">
              <a:solidFill>
                <a:schemeClr val="dk1"/>
              </a:solidFill>
            </a:endParaRPr>
          </a:p>
        </p:txBody>
      </p:sp>
      <p:sp>
        <p:nvSpPr>
          <p:cNvPr id="195" name="Google Shape;19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3: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3: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sv-SE">
                <a:solidFill>
                  <a:schemeClr val="dk1"/>
                </a:solidFill>
              </a:rPr>
              <a:t>”</a:t>
            </a:r>
            <a:r>
              <a:rPr b="1" lang="sv-SE">
                <a:solidFill>
                  <a:schemeClr val="dk1"/>
                </a:solidFill>
              </a:rPr>
              <a:t>Du är inte din idé</a:t>
            </a:r>
            <a:r>
              <a:rPr lang="sv-SE">
                <a:solidFill>
                  <a:schemeClr val="dk1"/>
                </a:solidFill>
              </a:rPr>
              <a:t>” Pedagogen hjälper att lyfta elevernas goda idéer och inspel. Att gruppen inte ”valde bort” din idé utan valde någon annan.</a:t>
            </a:r>
            <a:endParaRPr>
              <a:solidFill>
                <a:schemeClr val="dk1"/>
              </a:solidFill>
            </a:endParaRPr>
          </a:p>
          <a:p>
            <a:pPr indent="0" lvl="0" marL="0" rtl="0" algn="l">
              <a:lnSpc>
                <a:spcPct val="107000"/>
              </a:lnSpc>
              <a:spcBef>
                <a:spcPts val="0"/>
              </a:spcBef>
              <a:spcAft>
                <a:spcPts val="0"/>
              </a:spcAft>
              <a:buSzPts val="1400"/>
              <a:buNone/>
            </a:pPr>
            <a:r>
              <a:t/>
            </a:r>
            <a:endParaRPr>
              <a:solidFill>
                <a:schemeClr val="dk1"/>
              </a:solidFill>
            </a:endParaRPr>
          </a:p>
          <a:p>
            <a:pPr indent="0" lvl="0" marL="0" rtl="0" algn="l">
              <a:lnSpc>
                <a:spcPct val="107000"/>
              </a:lnSpc>
              <a:spcBef>
                <a:spcPts val="0"/>
              </a:spcBef>
              <a:spcAft>
                <a:spcPts val="0"/>
              </a:spcAft>
              <a:buSzPts val="1400"/>
              <a:buNone/>
            </a:pPr>
            <a:r>
              <a:rPr lang="sv-SE">
                <a:solidFill>
                  <a:schemeClr val="dk1"/>
                </a:solidFill>
              </a:rPr>
              <a:t>Hjälp eleverna och gruppen i rätt riktning så att lösningarna blir konkreta och möjliga att konstruera.</a:t>
            </a:r>
            <a:endParaRPr>
              <a:solidFill>
                <a:srgbClr val="FF0000"/>
              </a:solidFill>
            </a:endParaRPr>
          </a:p>
        </p:txBody>
      </p:sp>
      <p:sp>
        <p:nvSpPr>
          <p:cNvPr id="217" name="Google Shape;21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sv-SE">
                <a:solidFill>
                  <a:schemeClr val="dk1"/>
                </a:solidFill>
              </a:rPr>
              <a:t>Tekprenören tipsar!</a:t>
            </a:r>
            <a:r>
              <a:rPr lang="sv-SE">
                <a:solidFill>
                  <a:schemeClr val="dk1"/>
                </a:solidFill>
              </a:rPr>
              <a:t> Ha inte för lång byggtid. Då tappar man fokus från funktion till pynt och dekoration.</a:t>
            </a:r>
            <a:endParaRPr sz="100"/>
          </a:p>
        </p:txBody>
      </p:sp>
      <p:sp>
        <p:nvSpPr>
          <p:cNvPr id="229" name="Google Shape;22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b="1" lang="sv-SE">
                <a:solidFill>
                  <a:schemeClr val="dk1"/>
                </a:solidFill>
              </a:rPr>
              <a:t>Tekprenören tipsar!</a:t>
            </a:r>
            <a:r>
              <a:rPr lang="sv-SE">
                <a:solidFill>
                  <a:schemeClr val="dk1"/>
                </a:solidFill>
              </a:rPr>
              <a:t> Det är viktigt att hålla byggtiden kort, om fokus är på funktion. Är byggtiden för lång förflyttas fokus lätt till att pynta och dekorera. Det behöver dock finnas tid i byggprocessen att pröva och ompröva. Ibland behöver man förkasta en prototyp och göra en ny. </a:t>
            </a:r>
            <a:endParaRPr sz="1000">
              <a:solidFill>
                <a:schemeClr val="dk1"/>
              </a:solidFill>
              <a:highlight>
                <a:srgbClr val="FFCCFF"/>
              </a:highlight>
            </a:endParaRPr>
          </a:p>
        </p:txBody>
      </p:sp>
      <p:sp>
        <p:nvSpPr>
          <p:cNvPr id="239" name="Google Shape;23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3499a9e8a_0_0:notes"/>
          <p:cNvSpPr/>
          <p:nvPr>
            <p:ph idx="2" type="sldImg"/>
          </p:nvPr>
        </p:nvSpPr>
        <p:spPr>
          <a:xfrm>
            <a:off x="425924" y="1143184"/>
            <a:ext cx="6006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23499a9e8a_0_0: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sv-SE" sz="1100" u="none" cap="none" strike="noStrike">
                <a:solidFill>
                  <a:schemeClr val="dk1"/>
                </a:solidFill>
                <a:latin typeface="Arial"/>
                <a:ea typeface="Arial"/>
                <a:cs typeface="Arial"/>
                <a:sym typeface="Arial"/>
              </a:rPr>
              <a:t>Tekprenören tipsar! </a:t>
            </a:r>
            <a:r>
              <a:rPr b="0" i="0" lang="sv-SE" sz="1100" u="none" cap="none" strike="noStrike">
                <a:solidFill>
                  <a:schemeClr val="dk1"/>
                </a:solidFill>
                <a:latin typeface="Arial"/>
                <a:ea typeface="Arial"/>
                <a:cs typeface="Arial"/>
                <a:sym typeface="Arial"/>
              </a:rPr>
              <a:t>Det är viktigt att det här momentet får tid. Detta är ett viktigt lärtillfälle. Förklara prototyp – Genom att bygga en prototyp kan ni lättare få grepp om lösningens styrkor och eventuella svagheter. Prototypen kan också göra det lättare att förklara och förmedla lösningens nytta för andra.</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sv-SE"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Arial"/>
                <a:ea typeface="Arial"/>
                <a:cs typeface="Arial"/>
                <a:sym typeface="Arial"/>
              </a:rPr>
              <a:t>Ev. gör en digital utställning med bilder/videoklipp på era konstruktioner. Qr-koder i korridoren, dokument till föräldrar m.m.</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sv-SE"/>
              <a:t> </a:t>
            </a:r>
            <a:endParaRPr/>
          </a:p>
        </p:txBody>
      </p:sp>
      <p:sp>
        <p:nvSpPr>
          <p:cNvPr id="252" name="Google Shape;252;g223499a9e8a_0_0:notes"/>
          <p:cNvSpPr txBox="1"/>
          <p:nvPr>
            <p:ph idx="12" type="sldNum"/>
          </p:nvPr>
        </p:nvSpPr>
        <p:spPr>
          <a:xfrm>
            <a:off x="3884620" y="8685225"/>
            <a:ext cx="2971800" cy="459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sv-SE" sz="1200">
                <a:solidFill>
                  <a:schemeClr val="dk1"/>
                </a:solidFill>
              </a:rPr>
              <a:t>Samla gärna era reflektioner så att ni kan lyfta dem inför nästa gång ni jobbar med Tekprenören (eller liknande uppgifter). Det är viktigt att ta vara på sina lärdomar och visa på att ni nästa gång kan använda er av dem. “Vad var det vi skickade med för lärdomar sist vi jobbade med detta?” “Vad var det vi ville komma ihåg till nästa gång?” Detta är också ett sätt att visa på vad ni lärt er. När ni gjort detta några gånger kan ni också reflektera kring om det är samma saker ni påminner er om… och i så fall varför ni inte gör annorlunda. </a:t>
            </a:r>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v-SE" sz="1200">
                <a:solidFill>
                  <a:schemeClr val="dk1"/>
                </a:solidFill>
              </a:rPr>
              <a:t>Passa även på att utvärdera hur det var att jobba med tekprenörens problemlösningsprocess och de entreprenöriella förmågorna.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7916"/>
              </a:lnSpc>
              <a:spcBef>
                <a:spcPts val="0"/>
              </a:spcBef>
              <a:spcAft>
                <a:spcPts val="0"/>
              </a:spcAft>
              <a:buClr>
                <a:schemeClr val="dk1"/>
              </a:buClr>
              <a:buSzPts val="1100"/>
              <a:buFont typeface="Arial"/>
              <a:buNone/>
            </a:pPr>
            <a:r>
              <a:rPr b="1" lang="sv-SE" sz="1200">
                <a:solidFill>
                  <a:schemeClr val="dk1"/>
                </a:solidFill>
              </a:rPr>
              <a:t>Tekprenören tipsar!</a:t>
            </a:r>
            <a:r>
              <a:rPr lang="sv-SE" sz="1200">
                <a:solidFill>
                  <a:schemeClr val="dk1"/>
                </a:solidFill>
              </a:rPr>
              <a:t> Det är viktigt att detta momenten får tid. Även detta är ett viktigt lärtillfälle.</a:t>
            </a:r>
            <a:endParaRPr sz="1200"/>
          </a:p>
          <a:p>
            <a:pPr indent="0" lvl="0" marL="0" rtl="0" algn="l">
              <a:lnSpc>
                <a:spcPct val="100000"/>
              </a:lnSpc>
              <a:spcBef>
                <a:spcPts val="800"/>
              </a:spcBef>
              <a:spcAft>
                <a:spcPts val="0"/>
              </a:spcAft>
              <a:buSzPts val="1400"/>
              <a:buNone/>
            </a:pPr>
            <a:r>
              <a:t/>
            </a:r>
            <a:endParaRPr/>
          </a:p>
        </p:txBody>
      </p:sp>
      <p:sp>
        <p:nvSpPr>
          <p:cNvPr id="262" name="Google Shape;26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916"/>
              </a:lnSpc>
              <a:spcBef>
                <a:spcPts val="800"/>
              </a:spcBef>
              <a:spcAft>
                <a:spcPts val="0"/>
              </a:spcAft>
              <a:buClr>
                <a:srgbClr val="000000"/>
              </a:buClr>
              <a:buSzPts val="2000"/>
              <a:buFont typeface="Arial"/>
              <a:buNone/>
            </a:pPr>
            <a:r>
              <a:rPr b="0" i="0" lang="sv-SE" sz="1100" u="none" cap="none" strike="noStrike">
                <a:solidFill>
                  <a:schemeClr val="dk1"/>
                </a:solidFill>
                <a:latin typeface="Arial"/>
                <a:ea typeface="Arial"/>
                <a:cs typeface="Arial"/>
                <a:sym typeface="Arial"/>
              </a:rPr>
              <a:t>Kanske väljer ni att göra en utställning och bjuda in andra klasser, föräldrar, lokala företag eller kommunpolitiker som får ta del av era idéer? </a:t>
            </a:r>
            <a:endParaRPr/>
          </a:p>
          <a:p>
            <a:pPr indent="0" lvl="0" marL="0" marR="0" rtl="0" algn="l">
              <a:lnSpc>
                <a:spcPct val="107916"/>
              </a:lnSpc>
              <a:spcBef>
                <a:spcPts val="800"/>
              </a:spcBef>
              <a:spcAft>
                <a:spcPts val="0"/>
              </a:spcAft>
              <a:buClr>
                <a:srgbClr val="000000"/>
              </a:buClr>
              <a:buSzPts val="2000"/>
              <a:buFont typeface="Arial"/>
              <a:buNone/>
            </a:pPr>
            <a:r>
              <a:rPr b="0" i="0" lang="sv-SE" sz="1100" u="none" cap="none" strike="noStrike">
                <a:solidFill>
                  <a:schemeClr val="dk1"/>
                </a:solidFill>
                <a:latin typeface="Arial"/>
                <a:ea typeface="Arial"/>
                <a:cs typeface="Arial"/>
                <a:sym typeface="Arial"/>
              </a:rPr>
              <a:t>Skolans sociala medier kan vara ett fantastiskt ställe att visa upp hur ni har jobbat. Kanske finns möjlighet att ställa ut era konstruktioner på biblioteket eller liknande verksamheter?</a:t>
            </a:r>
            <a:endParaRPr b="0" i="0" sz="11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000"/>
              <a:buFont typeface="Arial"/>
              <a:buNone/>
            </a:pPr>
            <a:r>
              <a:rPr b="0" i="0" lang="sv-SE" sz="1100" u="none" cap="none" strike="noStrike">
                <a:solidFill>
                  <a:schemeClr val="dk1"/>
                </a:solidFill>
                <a:latin typeface="Arial"/>
                <a:ea typeface="Arial"/>
                <a:cs typeface="Arial"/>
                <a:sym typeface="Arial"/>
              </a:rPr>
              <a:t>Självklart är KomTek Sverige nyfikna på era skapelser! Skicka bild eller kommentar till: </a:t>
            </a:r>
            <a:r>
              <a:rPr lang="sv-SE" u="sng">
                <a:solidFill>
                  <a:schemeClr val="hlink"/>
                </a:solidFill>
                <a:hlinkClick r:id="rId2"/>
              </a:rPr>
              <a:t>info@komtek.se</a:t>
            </a:r>
            <a:r>
              <a:rPr lang="sv-SE" u="none">
                <a:solidFill>
                  <a:schemeClr val="dk1"/>
                </a:solidFill>
              </a:rPr>
              <a:t> </a:t>
            </a:r>
            <a:r>
              <a:rPr b="0" i="0" lang="sv-SE" sz="1100" u="none" cap="none" strike="noStrike">
                <a:solidFill>
                  <a:schemeClr val="dk1"/>
                </a:solidFill>
                <a:latin typeface="Arial"/>
                <a:ea typeface="Arial"/>
                <a:cs typeface="Arial"/>
                <a:sym typeface="Arial"/>
              </a:rPr>
              <a:t> </a:t>
            </a:r>
            <a:r>
              <a:rPr lang="sv-SE">
                <a:solidFill>
                  <a:schemeClr val="dk1"/>
                </a:solidFill>
              </a:rPr>
              <a:t>(</a:t>
            </a:r>
            <a:r>
              <a:rPr b="0" i="0" lang="sv-SE" sz="1100" u="none" cap="none" strike="noStrike">
                <a:solidFill>
                  <a:schemeClr val="dk1"/>
                </a:solidFill>
                <a:latin typeface="Arial"/>
                <a:ea typeface="Arial"/>
                <a:cs typeface="Arial"/>
                <a:sym typeface="Arial"/>
              </a:rPr>
              <a:t>Tänk på att vi vill kunna använda era bidrag på vår hemsida och sociala medier.)</a:t>
            </a:r>
            <a:endParaRPr b="0" i="0" sz="1200" u="none" cap="none" strike="noStrike">
              <a:solidFill>
                <a:srgbClr val="000000"/>
              </a:solidFill>
              <a:latin typeface="Arial"/>
              <a:ea typeface="Arial"/>
              <a:cs typeface="Arial"/>
              <a:sym typeface="Arial"/>
            </a:endParaRPr>
          </a:p>
          <a:p>
            <a:pPr indent="0" lvl="0" marL="0" rtl="0" algn="l">
              <a:lnSpc>
                <a:spcPct val="100000"/>
              </a:lnSpc>
              <a:spcBef>
                <a:spcPts val="800"/>
              </a:spcBef>
              <a:spcAft>
                <a:spcPts val="0"/>
              </a:spcAft>
              <a:buSzPts val="1100"/>
              <a:buNone/>
            </a:pPr>
            <a:r>
              <a:t/>
            </a:r>
            <a:endParaRPr/>
          </a:p>
        </p:txBody>
      </p:sp>
      <p:sp>
        <p:nvSpPr>
          <p:cNvPr id="270" name="Google Shape;2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232ade7c7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2232ade7c7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sv-SE" sz="1200">
                <a:solidFill>
                  <a:schemeClr val="dk1"/>
                </a:solidFill>
                <a:highlight>
                  <a:schemeClr val="lt1"/>
                </a:highlight>
              </a:rPr>
              <a:t>En entreprenör kan definieras som en individ som upptäcker behov och finner lösningar på problem samt arbetar hårt för att förverkliga sina idéer.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lang="sv-SE" sz="1200">
                <a:solidFill>
                  <a:schemeClr val="dk1"/>
                </a:solidFill>
                <a:highlight>
                  <a:schemeClr val="lt1"/>
                </a:highlight>
              </a:rPr>
              <a:t>I det här materialet har vi valt att jobba med entreprenörskap utifrån teknikämnet och så föddes Tekprenören!</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lang="sv-SE">
                <a:solidFill>
                  <a:schemeClr val="dk1"/>
                </a:solidFill>
                <a:highlight>
                  <a:schemeClr val="lt1"/>
                </a:highlight>
              </a:rPr>
              <a:t>Tekprenören har egenskaper som kreativitet, nyfikenhet, initiativförmåga, kritiskt tänkande, ansvarstagande samt samarbets- och kommunikationsförmåga.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b="1" lang="sv-SE">
                <a:solidFill>
                  <a:schemeClr val="dk1"/>
                </a:solidFill>
                <a:highlight>
                  <a:schemeClr val="lt1"/>
                </a:highlight>
              </a:rPr>
              <a:t>Tekprenören tipsar! </a:t>
            </a:r>
            <a:r>
              <a:rPr lang="sv-SE">
                <a:solidFill>
                  <a:schemeClr val="dk1"/>
                </a:solidFill>
                <a:highlight>
                  <a:schemeClr val="lt1"/>
                </a:highlight>
              </a:rPr>
              <a:t>Det här är ett idealiskt tillfälle att prata om de olika egenskaper som finns representerade i klassen. Någon har superfantasi, någon är stark i matematik, någon har världens bollkontroll, någon sjunger jättebra, någon har otrolig uthållighet när det gäller att testa sig fram till lösningar, någon är en jättebra ledare, någon är bra på att medla osv. Tänk vad ni kan åstadkomma när ni tillsammans använder denna kombination av egenskaper.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highlight>
                <a:schemeClr val="lt1"/>
              </a:highlight>
            </a:endParaRPr>
          </a:p>
        </p:txBody>
      </p:sp>
      <p:sp>
        <p:nvSpPr>
          <p:cNvPr id="89" name="Google Shape;89;g2232ade7c7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sv-SE" sz="1200">
                <a:solidFill>
                  <a:schemeClr val="dk1"/>
                </a:solidFill>
              </a:rPr>
              <a:t>Med de här övningarna vill vi värma upp kreativiteten, avdramatisera och visa att inget är fel. </a:t>
            </a:r>
            <a:endParaRPr sz="1200">
              <a:solidFill>
                <a:schemeClr val="dk1"/>
              </a:solidFill>
            </a:endParaRPr>
          </a:p>
          <a:p>
            <a:pPr indent="0" lvl="0" marL="0" rtl="0" algn="l">
              <a:lnSpc>
                <a:spcPct val="107916"/>
              </a:lnSpc>
              <a:spcBef>
                <a:spcPts val="0"/>
              </a:spcBef>
              <a:spcAft>
                <a:spcPts val="0"/>
              </a:spcAft>
              <a:buSzPts val="1100"/>
              <a:buNone/>
            </a:pPr>
            <a:r>
              <a:t/>
            </a:r>
            <a:endParaRPr sz="1200">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sv-SE" sz="1200">
                <a:solidFill>
                  <a:schemeClr val="dk1"/>
                </a:solidFill>
              </a:rPr>
              <a:t>Tekprenören brukar säga: “Alla gör på olika sätt och allas sätt är rätt.” </a:t>
            </a:r>
            <a:endParaRPr sz="1200">
              <a:solidFill>
                <a:schemeClr val="dk1"/>
              </a:solidFill>
            </a:endParaRPr>
          </a:p>
          <a:p>
            <a:pPr indent="0" lvl="0" marL="0" rtl="0" algn="l">
              <a:lnSpc>
                <a:spcPct val="107916"/>
              </a:lnSpc>
              <a:spcBef>
                <a:spcPts val="0"/>
              </a:spcBef>
              <a:spcAft>
                <a:spcPts val="0"/>
              </a:spcAft>
              <a:buSzPts val="1100"/>
              <a:buNone/>
            </a:pPr>
            <a:r>
              <a:t/>
            </a:r>
            <a:endParaRPr sz="1200">
              <a:solidFill>
                <a:schemeClr val="dk1"/>
              </a:solidFill>
            </a:endParaRPr>
          </a:p>
          <a:p>
            <a:pPr indent="0" lvl="0" marL="0" rtl="0" algn="l">
              <a:lnSpc>
                <a:spcPct val="107916"/>
              </a:lnSpc>
              <a:spcBef>
                <a:spcPts val="0"/>
              </a:spcBef>
              <a:spcAft>
                <a:spcPts val="0"/>
              </a:spcAft>
              <a:buSzPts val="1100"/>
              <a:buNone/>
            </a:pPr>
            <a:r>
              <a:rPr lang="sv-SE" sz="1200">
                <a:solidFill>
                  <a:schemeClr val="dk1"/>
                </a:solidFill>
              </a:rPr>
              <a:t>Läs mer om övningarna i lärarhandledningen. </a:t>
            </a:r>
            <a:endParaRPr sz="1200">
              <a:solidFill>
                <a:schemeClr val="dk1"/>
              </a:solidFill>
            </a:endParaRPr>
          </a:p>
          <a:p>
            <a:pPr indent="0" lvl="0" marL="0" rtl="0" algn="l">
              <a:lnSpc>
                <a:spcPct val="100000"/>
              </a:lnSpc>
              <a:spcBef>
                <a:spcPts val="1200"/>
              </a:spcBef>
              <a:spcAft>
                <a:spcPts val="0"/>
              </a:spcAft>
              <a:buSzPts val="1400"/>
              <a:buNone/>
            </a:pPr>
            <a:r>
              <a:t/>
            </a:r>
            <a:endParaRPr/>
          </a:p>
        </p:txBody>
      </p:sp>
      <p:sp>
        <p:nvSpPr>
          <p:cNvPr id="98" name="Google Shape;9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b="1" lang="sv-SE" sz="1200"/>
              <a:t>Ett teoretiskt alternativ - </a:t>
            </a:r>
            <a:r>
              <a:rPr lang="sv-SE" sz="1200">
                <a:solidFill>
                  <a:schemeClr val="dk1"/>
                </a:solidFill>
              </a:rPr>
              <a:t>Tillsammans samlar ni idéer kring vad ett A4 papper kan användas till förutom att rita eller skriva på. Vad finns det för nya användningsområden? Räcker det med att byta namn på det för att det ska få ett annat värde? </a:t>
            </a:r>
            <a:endParaRPr sz="1200">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07916"/>
              </a:lnSpc>
              <a:spcBef>
                <a:spcPts val="0"/>
              </a:spcBef>
              <a:spcAft>
                <a:spcPts val="0"/>
              </a:spcAft>
              <a:buClr>
                <a:schemeClr val="dk1"/>
              </a:buClr>
              <a:buSzPts val="1100"/>
              <a:buFont typeface="Arial"/>
              <a:buNone/>
            </a:pPr>
            <a:r>
              <a:rPr b="1" lang="sv-SE" sz="1200">
                <a:solidFill>
                  <a:schemeClr val="dk1"/>
                </a:solidFill>
              </a:rPr>
              <a:t>Ett praktiskt alternativ - </a:t>
            </a:r>
            <a:r>
              <a:rPr lang="sv-SE" sz="1200">
                <a:solidFill>
                  <a:schemeClr val="dk1"/>
                </a:solidFill>
              </a:rPr>
              <a:t>Du kan också dela ut varsitt A4-papper och låta eleverna komma på nya användningsområden för det samt även tillverka något nytt av det.</a:t>
            </a:r>
            <a:endParaRPr/>
          </a:p>
          <a:p>
            <a:pPr indent="0" lvl="0" marL="0" rtl="0" algn="l">
              <a:lnSpc>
                <a:spcPct val="107916"/>
              </a:lnSpc>
              <a:spcBef>
                <a:spcPts val="800"/>
              </a:spcBef>
              <a:spcAft>
                <a:spcPts val="0"/>
              </a:spcAft>
              <a:buSzPts val="1100"/>
              <a:buNone/>
            </a:pPr>
            <a:r>
              <a:rPr b="1" lang="sv-SE" sz="1200">
                <a:solidFill>
                  <a:schemeClr val="dk1"/>
                </a:solidFill>
              </a:rPr>
              <a:t>Tekprenören tipsar!</a:t>
            </a:r>
            <a:r>
              <a:rPr lang="sv-SE" sz="1200">
                <a:solidFill>
                  <a:schemeClr val="dk1"/>
                </a:solidFill>
              </a:rPr>
              <a:t> </a:t>
            </a:r>
            <a:br>
              <a:rPr lang="sv-SE" sz="1200">
                <a:solidFill>
                  <a:schemeClr val="dk1"/>
                </a:solidFill>
              </a:rPr>
            </a:br>
            <a:r>
              <a:rPr lang="sv-SE" sz="1200">
                <a:solidFill>
                  <a:schemeClr val="dk1"/>
                </a:solidFill>
              </a:rPr>
              <a:t>För att få igång kreativiteten kan man till exempel vika en loppa. När man vikt en sådan av ett A4-papper så har ju papperets värde ökat och man har skapat ett användningsområde för det.</a:t>
            </a:r>
            <a:br>
              <a:rPr lang="sv-SE" sz="1200">
                <a:solidFill>
                  <a:schemeClr val="dk1"/>
                </a:solidFill>
              </a:rPr>
            </a:br>
            <a:r>
              <a:rPr lang="sv-SE" sz="1200">
                <a:solidFill>
                  <a:schemeClr val="dk1"/>
                </a:solidFill>
              </a:rPr>
              <a:t>Man kan lika gärna utgå ifrån något annat som t ex gem, tegelsten, penna eller dylikt.</a:t>
            </a:r>
            <a:endParaRPr sz="1200">
              <a:solidFill>
                <a:schemeClr val="dk1"/>
              </a:solidFill>
            </a:endParaRPr>
          </a:p>
          <a:p>
            <a:pPr indent="0" lvl="0" marL="0" rtl="0" algn="l">
              <a:lnSpc>
                <a:spcPct val="107916"/>
              </a:lnSpc>
              <a:spcBef>
                <a:spcPts val="800"/>
              </a:spcBef>
              <a:spcAft>
                <a:spcPts val="0"/>
              </a:spcAft>
              <a:buSzPts val="1100"/>
              <a:buNone/>
            </a:pPr>
            <a:r>
              <a:t/>
            </a:r>
            <a:endParaRPr sz="1200">
              <a:solidFill>
                <a:schemeClr val="dk1"/>
              </a:solidFill>
            </a:endParaRPr>
          </a:p>
        </p:txBody>
      </p:sp>
      <p:sp>
        <p:nvSpPr>
          <p:cNvPr id="112" name="Google Shape;1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v-SE" sz="1400"/>
              <a:t>Inled med att visa filmen om skolan. </a:t>
            </a:r>
            <a:endParaRPr sz="1400"/>
          </a:p>
          <a:p>
            <a:pPr indent="0" lvl="0" marL="0" rtl="0" algn="l">
              <a:lnSpc>
                <a:spcPct val="100000"/>
              </a:lnSpc>
              <a:spcBef>
                <a:spcPts val="0"/>
              </a:spcBef>
              <a:spcAft>
                <a:spcPts val="0"/>
              </a:spcAft>
              <a:buSzPts val="1400"/>
              <a:buNone/>
            </a:pPr>
            <a:r>
              <a:t/>
            </a:r>
            <a:endParaRPr sz="1400"/>
          </a:p>
          <a:p>
            <a:pPr indent="0" lvl="0" marL="0" rtl="0" algn="l">
              <a:lnSpc>
                <a:spcPct val="107916"/>
              </a:lnSpc>
              <a:spcBef>
                <a:spcPts val="0"/>
              </a:spcBef>
              <a:spcAft>
                <a:spcPts val="0"/>
              </a:spcAft>
              <a:buClr>
                <a:schemeClr val="dk1"/>
              </a:buClr>
              <a:buSzPts val="1100"/>
              <a:buFont typeface="Arial"/>
              <a:buNone/>
            </a:pPr>
            <a:r>
              <a:rPr lang="sv-SE" sz="1200">
                <a:solidFill>
                  <a:schemeClr val="dk1"/>
                </a:solidFill>
              </a:rPr>
              <a:t>När ni tittat på filmen och kanske pratat om vad som hänt på skolan, presenterar du det problem som ni ska arbeta med att lösa. Varje problem/uppdrag finns i presentationen. </a:t>
            </a:r>
            <a:endParaRPr sz="1200">
              <a:solidFill>
                <a:schemeClr val="dk1"/>
              </a:solidFill>
            </a:endParaRPr>
          </a:p>
          <a:p>
            <a:pPr indent="0" lvl="0" marL="0" rtl="0" algn="l">
              <a:lnSpc>
                <a:spcPct val="100000"/>
              </a:lnSpc>
              <a:spcBef>
                <a:spcPts val="800"/>
              </a:spcBef>
              <a:spcAft>
                <a:spcPts val="0"/>
              </a:spcAft>
              <a:buSzPts val="1400"/>
              <a:buNone/>
            </a:pPr>
            <a:r>
              <a:t/>
            </a:r>
            <a:endParaRPr sz="1400"/>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sv-SE"/>
              <a:t>Det här är ett material som låter eleverna arbeta praktiskt och kreativt med problemlösning och de entreprenöriella förmågorna.</a:t>
            </a:r>
            <a:endParaRPr/>
          </a:p>
          <a:p>
            <a:pPr indent="0" lvl="0" marL="0" rtl="0" algn="l">
              <a:lnSpc>
                <a:spcPct val="115000"/>
              </a:lnSpc>
              <a:spcBef>
                <a:spcPts val="1200"/>
              </a:spcBef>
              <a:spcAft>
                <a:spcPts val="0"/>
              </a:spcAft>
              <a:buClr>
                <a:schemeClr val="dk1"/>
              </a:buClr>
              <a:buSzPts val="1100"/>
              <a:buFont typeface="Arial"/>
              <a:buNone/>
            </a:pPr>
            <a:r>
              <a:rPr lang="sv-SE">
                <a:highlight>
                  <a:schemeClr val="lt1"/>
                </a:highlight>
              </a:rPr>
              <a:t>Eleverna utvecklar kunskaper om att planera, driva och målmedvetet slutföra ett arbete. De tränar också förmågor och kompetenser som kreativitet, nyfikenhet, initiativförmåga, ansvarstagande samt samarbets- och kommunikationsförmåga. Att vara ta-sig-försam handlar om att ha en förmåga att ta sig för något ungefär som entreprenörsanda.</a:t>
            </a:r>
            <a:endParaRPr>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sv-SE">
                <a:highlight>
                  <a:schemeClr val="lt1"/>
                </a:highlight>
              </a:rPr>
              <a:t>Arbetet med detta stärker även deras egen lärandeprocess och självledarskap, dvs att leda sig själv i sin utveckling. Allt detta tillsammans är viktiga kompetenser och förmågor för både studier och för ett framtida arbetsliv.</a:t>
            </a:r>
            <a:endParaRPr>
              <a:highlight>
                <a:schemeClr val="lt1"/>
              </a:highlight>
            </a:endParaRPr>
          </a:p>
          <a:p>
            <a:pPr indent="0" lvl="0" marL="0" marR="0" rtl="0" algn="l">
              <a:lnSpc>
                <a:spcPct val="100000"/>
              </a:lnSpc>
              <a:spcBef>
                <a:spcPts val="1200"/>
              </a:spcBef>
              <a:spcAft>
                <a:spcPts val="0"/>
              </a:spcAft>
              <a:buClr>
                <a:srgbClr val="000000"/>
              </a:buClr>
              <a:buSzPts val="1200"/>
              <a:buFont typeface="Arial"/>
              <a:buNone/>
            </a:pPr>
            <a:r>
              <a:t/>
            </a:r>
            <a:endParaRPr>
              <a:highlight>
                <a:schemeClr val="lt1"/>
              </a:highlight>
            </a:endParaRPr>
          </a:p>
        </p:txBody>
      </p:sp>
      <p:sp>
        <p:nvSpPr>
          <p:cNvPr id="134" name="Google Shape;13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sv-SE" sz="1200">
                <a:solidFill>
                  <a:schemeClr val="dk1"/>
                </a:solidFill>
              </a:rPr>
              <a:t>En dag när ni kommer till skolan har någon stulit alla trappor! </a:t>
            </a:r>
            <a:endParaRPr sz="12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sv-SE" sz="1200">
                <a:solidFill>
                  <a:schemeClr val="dk1"/>
                </a:solidFill>
              </a:rPr>
              <a:t>Ert klassrum ligger på övervåningen och ni har jätteviktiga lektioner. Rektorn säger att det kan dröja länge innan ni får tillbaka era trappor så ni bestämmer er för att lösa detta själva. </a:t>
            </a:r>
            <a:endParaRPr sz="1200">
              <a:solidFill>
                <a:schemeClr val="dk1"/>
              </a:solidFill>
            </a:endParaRPr>
          </a:p>
          <a:p>
            <a:pPr indent="0" lvl="0" marL="0" rtl="0" algn="l">
              <a:lnSpc>
                <a:spcPct val="107916"/>
              </a:lnSpc>
              <a:spcBef>
                <a:spcPts val="800"/>
              </a:spcBef>
              <a:spcAft>
                <a:spcPts val="800"/>
              </a:spcAft>
              <a:buClr>
                <a:schemeClr val="dk1"/>
              </a:buClr>
              <a:buSzPts val="1100"/>
              <a:buFont typeface="Arial"/>
              <a:buNone/>
            </a:pPr>
            <a:r>
              <a:rPr lang="sv-SE" sz="1200">
                <a:solidFill>
                  <a:schemeClr val="dk1"/>
                </a:solidFill>
              </a:rPr>
              <a:t>Ert uppdrag är att konstruera något som hjälper er att ta upp och ner till ert klassrum. </a:t>
            </a:r>
            <a:endParaRPr sz="1300">
              <a:solidFill>
                <a:schemeClr val="dk1"/>
              </a:solidFill>
            </a:endParaRPr>
          </a:p>
        </p:txBody>
      </p:sp>
      <p:sp>
        <p:nvSpPr>
          <p:cNvPr id="146" name="Google Shape;14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sv-SE" sz="1200">
                <a:solidFill>
                  <a:schemeClr val="dk1"/>
                </a:solidFill>
              </a:rPr>
              <a:t>Nu har det uppstått ett nytt problem på skolan. Det kommer bara vatten ur kranen i matsalen och framför den saknas golvet! </a:t>
            </a:r>
            <a:endParaRPr sz="12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sv-SE" sz="1200">
                <a:solidFill>
                  <a:schemeClr val="dk1"/>
                </a:solidFill>
              </a:rPr>
              <a:t>Ert uppdrag är att konstruera en lösning så att det är möjligt att samla och förflytta vatten för att dricka och kanske även för att tvätta händerna. Man kan ju även förflytta och sedan samla vattnet, vilken ordning är upp till eleverna. </a:t>
            </a:r>
            <a:endParaRPr sz="1200">
              <a:solidFill>
                <a:schemeClr val="dk1"/>
              </a:solidFill>
            </a:endParaRPr>
          </a:p>
          <a:p>
            <a:pPr indent="0" lvl="0" marL="0" rtl="0" algn="l">
              <a:lnSpc>
                <a:spcPct val="107916"/>
              </a:lnSpc>
              <a:spcBef>
                <a:spcPts val="800"/>
              </a:spcBef>
              <a:spcAft>
                <a:spcPts val="800"/>
              </a:spcAft>
              <a:buClr>
                <a:schemeClr val="dk1"/>
              </a:buClr>
              <a:buSzPts val="1100"/>
              <a:buFont typeface="Arial"/>
              <a:buNone/>
            </a:pPr>
            <a:r>
              <a:rPr b="1" lang="sv-SE" sz="1200">
                <a:solidFill>
                  <a:schemeClr val="dk1"/>
                </a:solidFill>
              </a:rPr>
              <a:t>Tekprenören tipsar!</a:t>
            </a:r>
            <a:r>
              <a:rPr lang="sv-SE" sz="1200">
                <a:solidFill>
                  <a:schemeClr val="dk1"/>
                </a:solidFill>
              </a:rPr>
              <a:t> Tänk på att er lösning bör kunna användas och fungera mer än en gång. Det kan ju ta tid innan golvet framför kranen blir lagat. </a:t>
            </a:r>
            <a:endParaRPr>
              <a:solidFill>
                <a:schemeClr val="dk1"/>
              </a:solidFill>
            </a:endParaRPr>
          </a:p>
        </p:txBody>
      </p:sp>
      <p:sp>
        <p:nvSpPr>
          <p:cNvPr id="154" name="Google Shape;1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SzPts val="1100"/>
              <a:buNone/>
            </a:pPr>
            <a:r>
              <a:rPr lang="sv-SE" sz="1200">
                <a:solidFill>
                  <a:schemeClr val="dk1"/>
                </a:solidFill>
              </a:rPr>
              <a:t>Problemen fortsätter att dyka upp. Ni har nu blivit hungriga. I det tredje uppdraget ska ni arbeta fram en lösning som gör att ni kan hämta mat och kanske lite fika från matvagnen på andra sidan det stora hålet.</a:t>
            </a:r>
            <a:endParaRPr/>
          </a:p>
        </p:txBody>
      </p:sp>
      <p:sp>
        <p:nvSpPr>
          <p:cNvPr id="163" name="Google Shape;1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3" name="Shape 13"/>
        <p:cNvGrpSpPr/>
        <p:nvPr/>
      </p:nvGrpSpPr>
      <p:grpSpPr>
        <a:xfrm>
          <a:off x="0" y="0"/>
          <a:ext cx="0" cy="0"/>
          <a:chOff x="0" y="0"/>
          <a:chExt cx="0" cy="0"/>
        </a:xfrm>
      </p:grpSpPr>
      <p:sp>
        <p:nvSpPr>
          <p:cNvPr id="14" name="Google Shape;14;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71" name="Shape 71"/>
        <p:cNvGrpSpPr/>
        <p:nvPr/>
      </p:nvGrpSpPr>
      <p:grpSpPr>
        <a:xfrm>
          <a:off x="0" y="0"/>
          <a:ext cx="0" cy="0"/>
          <a:chOff x="0" y="0"/>
          <a:chExt cx="0" cy="0"/>
        </a:xfrm>
      </p:grpSpPr>
      <p:sp>
        <p:nvSpPr>
          <p:cNvPr id="72" name="Google Shape;72;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9" name="Shape 19"/>
        <p:cNvGrpSpPr/>
        <p:nvPr/>
      </p:nvGrpSpPr>
      <p:grpSpPr>
        <a:xfrm>
          <a:off x="0" y="0"/>
          <a:ext cx="0" cy="0"/>
          <a:chOff x="0" y="0"/>
          <a:chExt cx="0" cy="0"/>
        </a:xfrm>
      </p:grpSpPr>
      <p:sp>
        <p:nvSpPr>
          <p:cNvPr id="20" name="Google Shape;2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5" name="Shape 25"/>
        <p:cNvGrpSpPr/>
        <p:nvPr/>
      </p:nvGrpSpPr>
      <p:grpSpPr>
        <a:xfrm>
          <a:off x="0" y="0"/>
          <a:ext cx="0" cy="0"/>
          <a:chOff x="0" y="0"/>
          <a:chExt cx="0" cy="0"/>
        </a:xfrm>
      </p:grpSpPr>
      <p:sp>
        <p:nvSpPr>
          <p:cNvPr id="26" name="Google Shape;26;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31" name="Shape 31"/>
        <p:cNvGrpSpPr/>
        <p:nvPr/>
      </p:nvGrpSpPr>
      <p:grpSpPr>
        <a:xfrm>
          <a:off x="0" y="0"/>
          <a:ext cx="0" cy="0"/>
          <a:chOff x="0" y="0"/>
          <a:chExt cx="0" cy="0"/>
        </a:xfrm>
      </p:grpSpPr>
      <p:sp>
        <p:nvSpPr>
          <p:cNvPr id="32" name="Google Shape;3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38" name="Shape 38"/>
        <p:cNvGrpSpPr/>
        <p:nvPr/>
      </p:nvGrpSpPr>
      <p:grpSpPr>
        <a:xfrm>
          <a:off x="0" y="0"/>
          <a:ext cx="0" cy="0"/>
          <a:chOff x="0" y="0"/>
          <a:chExt cx="0" cy="0"/>
        </a:xfrm>
      </p:grpSpPr>
      <p:sp>
        <p:nvSpPr>
          <p:cNvPr id="39" name="Google Shape;39;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47" name="Shape 47"/>
        <p:cNvGrpSpPr/>
        <p:nvPr/>
      </p:nvGrpSpPr>
      <p:grpSpPr>
        <a:xfrm>
          <a:off x="0" y="0"/>
          <a:ext cx="0" cy="0"/>
          <a:chOff x="0" y="0"/>
          <a:chExt cx="0" cy="0"/>
        </a:xfrm>
      </p:grpSpPr>
      <p:sp>
        <p:nvSpPr>
          <p:cNvPr id="48" name="Google Shape;4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51" name="Shape 51"/>
        <p:cNvGrpSpPr/>
        <p:nvPr/>
      </p:nvGrpSpPr>
      <p:grpSpPr>
        <a:xfrm>
          <a:off x="0" y="0"/>
          <a:ext cx="0" cy="0"/>
          <a:chOff x="0" y="0"/>
          <a:chExt cx="0" cy="0"/>
        </a:xfrm>
      </p:grpSpPr>
      <p:sp>
        <p:nvSpPr>
          <p:cNvPr id="52" name="Google Shape;5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p:nvPr>
            <p:ph idx="2" type="pic"/>
          </p:nvPr>
        </p:nvSpPr>
        <p:spPr>
          <a:xfrm>
            <a:off x="5183188" y="987425"/>
            <a:ext cx="6172200" cy="4873625"/>
          </a:xfrm>
          <a:prstGeom prst="rect">
            <a:avLst/>
          </a:prstGeom>
          <a:noFill/>
          <a:ln>
            <a:noFill/>
          </a:ln>
        </p:spPr>
      </p:sp>
      <p:sp>
        <p:nvSpPr>
          <p:cNvPr id="61" name="Google Shape;61;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65" name="Shape 65"/>
        <p:cNvGrpSpPr/>
        <p:nvPr/>
      </p:nvGrpSpPr>
      <p:grpSpPr>
        <a:xfrm>
          <a:off x="0" y="0"/>
          <a:ext cx="0" cy="0"/>
          <a:chOff x="0" y="0"/>
          <a:chExt cx="0" cy="0"/>
        </a:xfrm>
      </p:grpSpPr>
      <p:sp>
        <p:nvSpPr>
          <p:cNvPr id="66" name="Google Shape;6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pic>
        <p:nvPicPr>
          <p:cNvPr descr="En bild som visar enhet&#10;&#10;Automatiskt genererad beskrivning" id="11" name="Google Shape;11;p27"/>
          <p:cNvPicPr preferRelativeResize="0"/>
          <p:nvPr/>
        </p:nvPicPr>
        <p:blipFill rotWithShape="1">
          <a:blip r:embed="rId1">
            <a:alphaModFix/>
          </a:blip>
          <a:srcRect b="0" l="0" r="0" t="0"/>
          <a:stretch/>
        </p:blipFill>
        <p:spPr>
          <a:xfrm>
            <a:off x="0" y="6500368"/>
            <a:ext cx="12192000" cy="357632"/>
          </a:xfrm>
          <a:prstGeom prst="rect">
            <a:avLst/>
          </a:prstGeom>
          <a:noFill/>
          <a:ln>
            <a:noFill/>
          </a:ln>
        </p:spPr>
      </p:pic>
      <p:pic>
        <p:nvPicPr>
          <p:cNvPr id="12" name="Google Shape;12;p27"/>
          <p:cNvPicPr preferRelativeResize="0"/>
          <p:nvPr/>
        </p:nvPicPr>
        <p:blipFill rotWithShape="1">
          <a:blip r:embed="rId2">
            <a:alphaModFix/>
          </a:blip>
          <a:srcRect b="0" l="0" r="0" t="0"/>
          <a:stretch/>
        </p:blipFill>
        <p:spPr>
          <a:xfrm>
            <a:off x="10053443" y="6568623"/>
            <a:ext cx="795085" cy="2760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2"/>
          <p:cNvPicPr preferRelativeResize="0"/>
          <p:nvPr/>
        </p:nvPicPr>
        <p:blipFill rotWithShape="1">
          <a:blip r:embed="rId3">
            <a:alphaModFix/>
          </a:blip>
          <a:srcRect b="8822" l="11573" r="10803" t="9035"/>
          <a:stretch/>
        </p:blipFill>
        <p:spPr>
          <a:xfrm>
            <a:off x="203825" y="2914225"/>
            <a:ext cx="3257550" cy="3446964"/>
          </a:xfrm>
          <a:prstGeom prst="rect">
            <a:avLst/>
          </a:prstGeom>
          <a:noFill/>
          <a:ln>
            <a:noFill/>
          </a:ln>
        </p:spPr>
      </p:pic>
      <p:sp>
        <p:nvSpPr>
          <p:cNvPr id="83" name="Google Shape;83;p2"/>
          <p:cNvSpPr txBox="1"/>
          <p:nvPr>
            <p:ph type="ctrTitle"/>
          </p:nvPr>
        </p:nvSpPr>
        <p:spPr>
          <a:xfrm>
            <a:off x="2823150" y="2227550"/>
            <a:ext cx="7998000" cy="191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sv-SE">
                <a:latin typeface="Arial"/>
                <a:ea typeface="Arial"/>
                <a:cs typeface="Arial"/>
                <a:sym typeface="Arial"/>
              </a:rPr>
              <a:t>Välkomna alla  Tekprenörer!  </a:t>
            </a:r>
            <a:endParaRPr/>
          </a:p>
        </p:txBody>
      </p:sp>
      <p:sp>
        <p:nvSpPr>
          <p:cNvPr id="84" name="Google Shape;84;p2"/>
          <p:cNvSpPr txBox="1"/>
          <p:nvPr/>
        </p:nvSpPr>
        <p:spPr>
          <a:xfrm>
            <a:off x="4405837" y="3944300"/>
            <a:ext cx="6847500" cy="599700"/>
          </a:xfrm>
          <a:prstGeom prst="rect">
            <a:avLst/>
          </a:prstGeom>
          <a:noFill/>
          <a:ln>
            <a:noFill/>
          </a:ln>
        </p:spPr>
        <p:txBody>
          <a:bodyPr anchorCtr="0" anchor="t" bIns="91425" lIns="91425" spcFirstLastPara="1" rIns="91425" wrap="square" tIns="91425">
            <a:spAutoFit/>
          </a:bodyPr>
          <a:lstStyle/>
          <a:p>
            <a:pPr indent="0" lvl="0" marL="0" marR="0" rtl="0" algn="l">
              <a:lnSpc>
                <a:spcPct val="97000"/>
              </a:lnSpc>
              <a:spcBef>
                <a:spcPts val="1800"/>
              </a:spcBef>
              <a:spcAft>
                <a:spcPts val="0"/>
              </a:spcAft>
              <a:buClr>
                <a:srgbClr val="000000"/>
              </a:buClr>
              <a:buSzPts val="2780"/>
              <a:buFont typeface="Arial"/>
              <a:buNone/>
            </a:pPr>
            <a:r>
              <a:t/>
            </a:r>
            <a:endParaRPr b="0" i="0" sz="2780" u="none" cap="none" strike="noStrike">
              <a:solidFill>
                <a:schemeClr val="dk1"/>
              </a:solidFill>
              <a:latin typeface="Arial"/>
              <a:ea typeface="Arial"/>
              <a:cs typeface="Arial"/>
              <a:sym typeface="Arial"/>
            </a:endParaRPr>
          </a:p>
        </p:txBody>
      </p:sp>
      <p:pic>
        <p:nvPicPr>
          <p:cNvPr id="85" name="Google Shape;85;p2"/>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4"/>
          <p:cNvPicPr preferRelativeResize="0"/>
          <p:nvPr/>
        </p:nvPicPr>
        <p:blipFill rotWithShape="1">
          <a:blip r:embed="rId3">
            <a:alphaModFix/>
          </a:blip>
          <a:srcRect b="0" l="0" r="0" t="4965"/>
          <a:stretch/>
        </p:blipFill>
        <p:spPr>
          <a:xfrm>
            <a:off x="0" y="0"/>
            <a:ext cx="12192001" cy="6500952"/>
          </a:xfrm>
          <a:prstGeom prst="rect">
            <a:avLst/>
          </a:prstGeom>
          <a:noFill/>
          <a:ln>
            <a:noFill/>
          </a:ln>
        </p:spPr>
      </p:pic>
      <p:sp>
        <p:nvSpPr>
          <p:cNvPr id="176" name="Google Shape;176;p14"/>
          <p:cNvSpPr/>
          <p:nvPr/>
        </p:nvSpPr>
        <p:spPr>
          <a:xfrm rot="-164820">
            <a:off x="298279" y="281555"/>
            <a:ext cx="2713959" cy="2110449"/>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p14"/>
          <p:cNvSpPr txBox="1"/>
          <p:nvPr/>
        </p:nvSpPr>
        <p:spPr>
          <a:xfrm rot="-164820">
            <a:off x="409743" y="919683"/>
            <a:ext cx="2513950" cy="86665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162"/>
              <a:buFont typeface="Calibri"/>
              <a:buNone/>
            </a:pPr>
            <a:r>
              <a:rPr b="1" i="1" lang="sv-SE" sz="1400" u="none" cap="none" strike="noStrike">
                <a:solidFill>
                  <a:srgbClr val="595959"/>
                </a:solidFill>
                <a:latin typeface="Arial"/>
                <a:ea typeface="Arial"/>
                <a:cs typeface="Arial"/>
                <a:sym typeface="Arial"/>
              </a:rPr>
              <a:t>Spindelinvasion på nedervåningen!</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800"/>
              </a:spcBef>
              <a:spcAft>
                <a:spcPts val="0"/>
              </a:spcAft>
              <a:buClr>
                <a:schemeClr val="dk1"/>
              </a:buClr>
              <a:buSzPts val="2752"/>
              <a:buFont typeface="Arial"/>
              <a:buNone/>
            </a:pPr>
            <a:r>
              <a:rPr b="0" i="0" lang="sv-SE" sz="1400" u="none" cap="none" strike="noStrike">
                <a:solidFill>
                  <a:srgbClr val="595959"/>
                </a:solidFill>
                <a:latin typeface="Arial"/>
                <a:ea typeface="Arial"/>
                <a:cs typeface="Arial"/>
                <a:sym typeface="Arial"/>
              </a:rPr>
              <a:t>Ert uppdrag är att konstruera något som kan fånga spindlarna utan att skada dem och släppa ut dem utomhus.</a:t>
            </a:r>
            <a:endParaRPr b="1" i="1" sz="1400" u="none" cap="none" strike="noStrike">
              <a:solidFill>
                <a:srgbClr val="595959"/>
              </a:solidFill>
              <a:latin typeface="Arial"/>
              <a:ea typeface="Arial"/>
              <a:cs typeface="Arial"/>
              <a:sym typeface="Arial"/>
            </a:endParaRPr>
          </a:p>
        </p:txBody>
      </p:sp>
      <p:pic>
        <p:nvPicPr>
          <p:cNvPr id="178" name="Google Shape;178;p14"/>
          <p:cNvPicPr preferRelativeResize="0"/>
          <p:nvPr/>
        </p:nvPicPr>
        <p:blipFill rotWithShape="1">
          <a:blip r:embed="rId4">
            <a:alphaModFix/>
          </a:blip>
          <a:srcRect b="0" l="0" r="0" t="0"/>
          <a:stretch/>
        </p:blipFill>
        <p:spPr>
          <a:xfrm>
            <a:off x="2441298" y="5487045"/>
            <a:ext cx="1212305" cy="439103"/>
          </a:xfrm>
          <a:prstGeom prst="rect">
            <a:avLst/>
          </a:prstGeom>
          <a:noFill/>
          <a:ln>
            <a:noFill/>
          </a:ln>
        </p:spPr>
      </p:pic>
      <p:pic>
        <p:nvPicPr>
          <p:cNvPr id="179" name="Google Shape;179;p14"/>
          <p:cNvPicPr preferRelativeResize="0"/>
          <p:nvPr/>
        </p:nvPicPr>
        <p:blipFill rotWithShape="1">
          <a:blip r:embed="rId4">
            <a:alphaModFix/>
          </a:blip>
          <a:srcRect b="0" l="0" r="0" t="0"/>
          <a:stretch/>
        </p:blipFill>
        <p:spPr>
          <a:xfrm flipH="1">
            <a:off x="4945483" y="4521844"/>
            <a:ext cx="1039681" cy="373428"/>
          </a:xfrm>
          <a:prstGeom prst="rect">
            <a:avLst/>
          </a:prstGeom>
          <a:noFill/>
          <a:ln>
            <a:noFill/>
          </a:ln>
        </p:spPr>
      </p:pic>
      <p:pic>
        <p:nvPicPr>
          <p:cNvPr id="180" name="Google Shape;180;p14"/>
          <p:cNvPicPr preferRelativeResize="0"/>
          <p:nvPr/>
        </p:nvPicPr>
        <p:blipFill rotWithShape="1">
          <a:blip r:embed="rId4">
            <a:alphaModFix/>
          </a:blip>
          <a:srcRect b="0" l="0" r="0" t="0"/>
          <a:stretch/>
        </p:blipFill>
        <p:spPr>
          <a:xfrm rot="198180">
            <a:off x="8548854" y="5588108"/>
            <a:ext cx="1047426" cy="379383"/>
          </a:xfrm>
          <a:prstGeom prst="rect">
            <a:avLst/>
          </a:prstGeom>
          <a:noFill/>
          <a:ln>
            <a:noFill/>
          </a:ln>
        </p:spPr>
      </p:pic>
      <p:pic>
        <p:nvPicPr>
          <p:cNvPr id="181" name="Google Shape;181;p14"/>
          <p:cNvPicPr preferRelativeResize="0"/>
          <p:nvPr/>
        </p:nvPicPr>
        <p:blipFill rotWithShape="1">
          <a:blip r:embed="rId5">
            <a:alphaModFix/>
          </a:blip>
          <a:srcRect b="0" l="0" r="0" t="0"/>
          <a:stretch/>
        </p:blipFill>
        <p:spPr>
          <a:xfrm rot="710139">
            <a:off x="6594761" y="4350376"/>
            <a:ext cx="926442" cy="454722"/>
          </a:xfrm>
          <a:prstGeom prst="rect">
            <a:avLst/>
          </a:prstGeom>
          <a:noFill/>
          <a:ln>
            <a:noFill/>
          </a:ln>
        </p:spPr>
      </p:pic>
      <p:pic>
        <p:nvPicPr>
          <p:cNvPr id="182" name="Google Shape;182;p14"/>
          <p:cNvPicPr preferRelativeResize="0"/>
          <p:nvPr/>
        </p:nvPicPr>
        <p:blipFill rotWithShape="1">
          <a:blip r:embed="rId5">
            <a:alphaModFix/>
          </a:blip>
          <a:srcRect b="0" l="0" r="0" t="0"/>
          <a:stretch/>
        </p:blipFill>
        <p:spPr>
          <a:xfrm flipH="1" rot="-762261">
            <a:off x="4409921" y="4862060"/>
            <a:ext cx="1009738" cy="451153"/>
          </a:xfrm>
          <a:prstGeom prst="rect">
            <a:avLst/>
          </a:prstGeom>
          <a:noFill/>
          <a:ln>
            <a:noFill/>
          </a:ln>
        </p:spPr>
      </p:pic>
      <p:pic>
        <p:nvPicPr>
          <p:cNvPr descr="En bild som visar text&#10;&#10;Automatiskt genererad beskrivning" id="183" name="Google Shape;183;p14"/>
          <p:cNvPicPr preferRelativeResize="0"/>
          <p:nvPr/>
        </p:nvPicPr>
        <p:blipFill rotWithShape="1">
          <a:blip r:embed="rId6">
            <a:alphaModFix/>
          </a:blip>
          <a:srcRect b="0" l="0" r="0" t="0"/>
          <a:stretch/>
        </p:blipFill>
        <p:spPr>
          <a:xfrm>
            <a:off x="1402694" y="5129161"/>
            <a:ext cx="425237" cy="439103"/>
          </a:xfrm>
          <a:prstGeom prst="rect">
            <a:avLst/>
          </a:prstGeom>
          <a:noFill/>
          <a:ln>
            <a:noFill/>
          </a:ln>
        </p:spPr>
      </p:pic>
      <p:pic>
        <p:nvPicPr>
          <p:cNvPr id="184" name="Google Shape;184;p14"/>
          <p:cNvPicPr preferRelativeResize="0"/>
          <p:nvPr/>
        </p:nvPicPr>
        <p:blipFill rotWithShape="1">
          <a:blip r:embed="rId7">
            <a:alphaModFix/>
          </a:blip>
          <a:srcRect b="0" l="0" r="0" t="0"/>
          <a:stretch/>
        </p:blipFill>
        <p:spPr>
          <a:xfrm>
            <a:off x="8484538" y="4418314"/>
            <a:ext cx="133596" cy="662171"/>
          </a:xfrm>
          <a:prstGeom prst="rect">
            <a:avLst/>
          </a:prstGeom>
          <a:noFill/>
          <a:ln>
            <a:noFill/>
          </a:ln>
        </p:spPr>
      </p:pic>
      <p:pic>
        <p:nvPicPr>
          <p:cNvPr id="185" name="Google Shape;185;p14"/>
          <p:cNvPicPr preferRelativeResize="0"/>
          <p:nvPr/>
        </p:nvPicPr>
        <p:blipFill rotWithShape="1">
          <a:blip r:embed="rId8">
            <a:alphaModFix/>
          </a:blip>
          <a:srcRect b="0" l="0" r="0" t="0"/>
          <a:stretch/>
        </p:blipFill>
        <p:spPr>
          <a:xfrm rot="3786729">
            <a:off x="7440727" y="4428326"/>
            <a:ext cx="257805" cy="1870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1a4e2ad98e_0_0"/>
          <p:cNvSpPr txBox="1"/>
          <p:nvPr/>
        </p:nvSpPr>
        <p:spPr>
          <a:xfrm>
            <a:off x="2619475" y="0"/>
            <a:ext cx="7315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sv-SE" sz="2800" u="none" cap="none" strike="noStrike">
                <a:solidFill>
                  <a:srgbClr val="000000"/>
                </a:solidFill>
                <a:latin typeface="Calibri"/>
                <a:ea typeface="Calibri"/>
                <a:cs typeface="Calibri"/>
                <a:sym typeface="Calibri"/>
              </a:rPr>
              <a:t>TEKPRENÖRENS PROBLEMLÖSNINGSPROCESS</a:t>
            </a:r>
            <a:endParaRPr b="1" i="0" sz="2800" u="none" cap="none" strike="noStrike">
              <a:solidFill>
                <a:srgbClr val="000000"/>
              </a:solidFill>
              <a:latin typeface="Calibri"/>
              <a:ea typeface="Calibri"/>
              <a:cs typeface="Calibri"/>
              <a:sym typeface="Calibri"/>
            </a:endParaRPr>
          </a:p>
        </p:txBody>
      </p:sp>
      <p:pic>
        <p:nvPicPr>
          <p:cNvPr id="191" name="Google Shape;191;g21a4e2ad98e_0_0"/>
          <p:cNvPicPr preferRelativeResize="0"/>
          <p:nvPr/>
        </p:nvPicPr>
        <p:blipFill rotWithShape="1">
          <a:blip r:embed="rId3">
            <a:alphaModFix/>
          </a:blip>
          <a:srcRect b="8430" l="0" r="0" t="8430"/>
          <a:stretch/>
        </p:blipFill>
        <p:spPr>
          <a:xfrm>
            <a:off x="1132394" y="615600"/>
            <a:ext cx="9927209" cy="5835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nvSpPr>
        <p:spPr>
          <a:xfrm>
            <a:off x="1095311" y="1598507"/>
            <a:ext cx="10788300" cy="32726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Titta på bilden av skolan och fundera tillsammans i helklass.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Vem ska kunna använda sig av lösningen? </a:t>
            </a:r>
            <a:endParaRPr b="0" i="0" sz="2000" u="none" cap="none" strike="noStrike">
              <a:solidFill>
                <a:schemeClr val="dk1"/>
              </a:solidFill>
              <a:latin typeface="Arial"/>
              <a:ea typeface="Arial"/>
              <a:cs typeface="Arial"/>
              <a:sym typeface="Arial"/>
            </a:endParaRPr>
          </a:p>
          <a:p>
            <a:pPr indent="-342900" lvl="0" marL="342900" marR="0" rtl="0" algn="l">
              <a:lnSpc>
                <a:spcPct val="15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Vilka olika förutsättningar behöver vi ta hänsyn till?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Eftersom ni inte kan bygga i full skala behöver ni bygga en prototyp. Då får ni en uppfattning om hur det skulle kunna fungera.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Vad behöver vi tänka på för att det ska vara en hållbar lösning? </a:t>
            </a:r>
            <a:endParaRPr b="0" i="0" sz="1400" u="none" cap="none" strike="noStrike">
              <a:solidFill>
                <a:srgbClr val="000000"/>
              </a:solidFill>
              <a:latin typeface="Arial"/>
              <a:ea typeface="Arial"/>
              <a:cs typeface="Arial"/>
              <a:sym typeface="Arial"/>
            </a:endParaRPr>
          </a:p>
        </p:txBody>
      </p:sp>
      <p:sp>
        <p:nvSpPr>
          <p:cNvPr id="198" name="Google Shape;198;p19"/>
          <p:cNvSpPr txBox="1"/>
          <p:nvPr>
            <p:ph type="title"/>
          </p:nvPr>
        </p:nvSpPr>
        <p:spPr>
          <a:xfrm>
            <a:off x="1065479" y="271227"/>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Arial"/>
                <a:ea typeface="Arial"/>
                <a:cs typeface="Arial"/>
                <a:sym typeface="Arial"/>
              </a:rPr>
              <a:t>1. Diskutera och analysera</a:t>
            </a:r>
            <a:endParaRPr>
              <a:latin typeface="Arial"/>
              <a:ea typeface="Arial"/>
              <a:cs typeface="Arial"/>
              <a:sym typeface="Arial"/>
            </a:endParaRPr>
          </a:p>
        </p:txBody>
      </p:sp>
      <p:pic>
        <p:nvPicPr>
          <p:cNvPr id="199" name="Google Shape;199;p19"/>
          <p:cNvPicPr preferRelativeResize="0"/>
          <p:nvPr/>
        </p:nvPicPr>
        <p:blipFill rotWithShape="1">
          <a:blip r:embed="rId3">
            <a:alphaModFix/>
          </a:blip>
          <a:srcRect b="0" l="0" r="0" t="0"/>
          <a:stretch/>
        </p:blipFill>
        <p:spPr>
          <a:xfrm>
            <a:off x="8397438" y="347426"/>
            <a:ext cx="3333750" cy="971550"/>
          </a:xfrm>
          <a:prstGeom prst="rect">
            <a:avLst/>
          </a:prstGeom>
          <a:noFill/>
          <a:ln>
            <a:noFill/>
          </a:ln>
        </p:spPr>
      </p:pic>
      <p:grpSp>
        <p:nvGrpSpPr>
          <p:cNvPr id="200" name="Google Shape;200;p19"/>
          <p:cNvGrpSpPr/>
          <p:nvPr/>
        </p:nvGrpSpPr>
        <p:grpSpPr>
          <a:xfrm>
            <a:off x="9197361" y="4962640"/>
            <a:ext cx="2533827" cy="1140463"/>
            <a:chOff x="9330238" y="5022344"/>
            <a:chExt cx="2533827" cy="1140463"/>
          </a:xfrm>
        </p:grpSpPr>
        <p:sp>
          <p:nvSpPr>
            <p:cNvPr id="201" name="Google Shape;201;p19"/>
            <p:cNvSpPr/>
            <p:nvPr/>
          </p:nvSpPr>
          <p:spPr>
            <a:xfrm>
              <a:off x="9330238" y="5225936"/>
              <a:ext cx="2533827" cy="914400"/>
            </a:xfrm>
            <a:custGeom>
              <a:rect b="b" l="l" r="r" t="t"/>
              <a:pathLst>
                <a:path extrusionOk="0" fill="none" h="914400" w="4133020">
                  <a:moveTo>
                    <a:pt x="0" y="0"/>
                  </a:moveTo>
                  <a:cubicBezTo>
                    <a:pt x="222540" y="12350"/>
                    <a:pt x="499018" y="7235"/>
                    <a:pt x="771497" y="0"/>
                  </a:cubicBezTo>
                  <a:cubicBezTo>
                    <a:pt x="1043976" y="-7235"/>
                    <a:pt x="1183632" y="-12012"/>
                    <a:pt x="1336343" y="0"/>
                  </a:cubicBezTo>
                  <a:cubicBezTo>
                    <a:pt x="1489054" y="12012"/>
                    <a:pt x="1871558" y="-33975"/>
                    <a:pt x="2025180" y="0"/>
                  </a:cubicBezTo>
                  <a:cubicBezTo>
                    <a:pt x="2178802" y="33975"/>
                    <a:pt x="2460040" y="-28720"/>
                    <a:pt x="2672686" y="0"/>
                  </a:cubicBezTo>
                  <a:cubicBezTo>
                    <a:pt x="2885332" y="28720"/>
                    <a:pt x="3075845" y="-20401"/>
                    <a:pt x="3361523" y="0"/>
                  </a:cubicBezTo>
                  <a:cubicBezTo>
                    <a:pt x="3647201" y="20401"/>
                    <a:pt x="3767355" y="2246"/>
                    <a:pt x="4133020" y="0"/>
                  </a:cubicBezTo>
                  <a:cubicBezTo>
                    <a:pt x="4115272" y="196693"/>
                    <a:pt x="4130811" y="295538"/>
                    <a:pt x="4133020" y="438912"/>
                  </a:cubicBezTo>
                  <a:cubicBezTo>
                    <a:pt x="4135229" y="582286"/>
                    <a:pt x="4140086" y="804854"/>
                    <a:pt x="4133020" y="914400"/>
                  </a:cubicBezTo>
                  <a:cubicBezTo>
                    <a:pt x="3913662" y="942259"/>
                    <a:pt x="3707168" y="939441"/>
                    <a:pt x="3402853" y="914400"/>
                  </a:cubicBezTo>
                  <a:cubicBezTo>
                    <a:pt x="3098538" y="889359"/>
                    <a:pt x="3029741" y="943212"/>
                    <a:pt x="2755347" y="914400"/>
                  </a:cubicBezTo>
                  <a:cubicBezTo>
                    <a:pt x="2480953" y="885588"/>
                    <a:pt x="2456902" y="939664"/>
                    <a:pt x="2190501" y="914400"/>
                  </a:cubicBezTo>
                  <a:cubicBezTo>
                    <a:pt x="1924100" y="889136"/>
                    <a:pt x="1805779" y="906566"/>
                    <a:pt x="1625655" y="914400"/>
                  </a:cubicBezTo>
                  <a:cubicBezTo>
                    <a:pt x="1445531" y="922234"/>
                    <a:pt x="1089814" y="917528"/>
                    <a:pt x="895488" y="914400"/>
                  </a:cubicBezTo>
                  <a:cubicBezTo>
                    <a:pt x="701162" y="911272"/>
                    <a:pt x="388232" y="957521"/>
                    <a:pt x="0" y="914400"/>
                  </a:cubicBezTo>
                  <a:cubicBezTo>
                    <a:pt x="4804" y="722322"/>
                    <a:pt x="16802" y="683753"/>
                    <a:pt x="0" y="475488"/>
                  </a:cubicBezTo>
                  <a:cubicBezTo>
                    <a:pt x="-16802" y="267223"/>
                    <a:pt x="2817" y="234825"/>
                    <a:pt x="0" y="0"/>
                  </a:cubicBezTo>
                  <a:close/>
                </a:path>
                <a:path extrusionOk="0" h="914400" w="4133020">
                  <a:moveTo>
                    <a:pt x="0" y="0"/>
                  </a:moveTo>
                  <a:cubicBezTo>
                    <a:pt x="249219" y="27140"/>
                    <a:pt x="432589" y="-23373"/>
                    <a:pt x="564846" y="0"/>
                  </a:cubicBezTo>
                  <a:cubicBezTo>
                    <a:pt x="697103" y="23373"/>
                    <a:pt x="1006880" y="22553"/>
                    <a:pt x="1129692" y="0"/>
                  </a:cubicBezTo>
                  <a:cubicBezTo>
                    <a:pt x="1252504" y="-22553"/>
                    <a:pt x="1536388" y="20132"/>
                    <a:pt x="1735868" y="0"/>
                  </a:cubicBezTo>
                  <a:cubicBezTo>
                    <a:pt x="1935348" y="-20132"/>
                    <a:pt x="2235928" y="-19814"/>
                    <a:pt x="2507365" y="0"/>
                  </a:cubicBezTo>
                  <a:cubicBezTo>
                    <a:pt x="2778802" y="19814"/>
                    <a:pt x="2876407" y="-16817"/>
                    <a:pt x="3196202" y="0"/>
                  </a:cubicBezTo>
                  <a:cubicBezTo>
                    <a:pt x="3515997" y="16817"/>
                    <a:pt x="3753718" y="-44189"/>
                    <a:pt x="4133020" y="0"/>
                  </a:cubicBezTo>
                  <a:cubicBezTo>
                    <a:pt x="4139815" y="184175"/>
                    <a:pt x="4133486" y="225416"/>
                    <a:pt x="4133020" y="438912"/>
                  </a:cubicBezTo>
                  <a:cubicBezTo>
                    <a:pt x="4132554" y="652408"/>
                    <a:pt x="4153183" y="687638"/>
                    <a:pt x="4133020" y="914400"/>
                  </a:cubicBezTo>
                  <a:cubicBezTo>
                    <a:pt x="3967925" y="888769"/>
                    <a:pt x="3653770" y="879223"/>
                    <a:pt x="3361523" y="914400"/>
                  </a:cubicBezTo>
                  <a:cubicBezTo>
                    <a:pt x="3069276" y="949577"/>
                    <a:pt x="2978242" y="911286"/>
                    <a:pt x="2631356" y="914400"/>
                  </a:cubicBezTo>
                  <a:cubicBezTo>
                    <a:pt x="2284470" y="917514"/>
                    <a:pt x="2232804" y="894383"/>
                    <a:pt x="2025180" y="914400"/>
                  </a:cubicBezTo>
                  <a:cubicBezTo>
                    <a:pt x="1817556" y="934417"/>
                    <a:pt x="1478724" y="896160"/>
                    <a:pt x="1253683" y="914400"/>
                  </a:cubicBezTo>
                  <a:cubicBezTo>
                    <a:pt x="1028642" y="932640"/>
                    <a:pt x="808259" y="909986"/>
                    <a:pt x="606176" y="914400"/>
                  </a:cubicBezTo>
                  <a:cubicBezTo>
                    <a:pt x="404093" y="918814"/>
                    <a:pt x="247109" y="937700"/>
                    <a:pt x="0" y="914400"/>
                  </a:cubicBezTo>
                  <a:cubicBezTo>
                    <a:pt x="-64" y="819703"/>
                    <a:pt x="-5947" y="678392"/>
                    <a:pt x="0" y="466344"/>
                  </a:cubicBezTo>
                  <a:cubicBezTo>
                    <a:pt x="5947" y="254296"/>
                    <a:pt x="1282" y="22564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 name="Google Shape;202;p19"/>
            <p:cNvSpPr txBox="1"/>
            <p:nvPr/>
          </p:nvSpPr>
          <p:spPr>
            <a:xfrm>
              <a:off x="10182753" y="5529268"/>
              <a:ext cx="158426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Du är inte din idé!</a:t>
              </a:r>
              <a:endParaRPr b="0" i="0" sz="1400" u="none" cap="none" strike="noStrike">
                <a:solidFill>
                  <a:srgbClr val="000000"/>
                </a:solidFill>
                <a:latin typeface="Arial"/>
                <a:ea typeface="Arial"/>
                <a:cs typeface="Arial"/>
                <a:sym typeface="Arial"/>
              </a:endParaRPr>
            </a:p>
          </p:txBody>
        </p:sp>
        <p:pic>
          <p:nvPicPr>
            <p:cNvPr id="203" name="Google Shape;203;p19"/>
            <p:cNvPicPr preferRelativeResize="0"/>
            <p:nvPr/>
          </p:nvPicPr>
          <p:blipFill rotWithShape="1">
            <a:blip r:embed="rId4">
              <a:alphaModFix/>
            </a:blip>
            <a:srcRect b="0" l="0" r="0" t="0"/>
            <a:stretch/>
          </p:blipFill>
          <p:spPr>
            <a:xfrm rot="-487627">
              <a:off x="9421343" y="5068318"/>
              <a:ext cx="724896" cy="104851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
          <p:cNvSpPr txBox="1"/>
          <p:nvPr>
            <p:ph type="title"/>
          </p:nvPr>
        </p:nvSpPr>
        <p:spPr>
          <a:xfrm>
            <a:off x="1197637" y="50117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Hållbarhet, tänk på</a:t>
            </a:r>
            <a:endParaRPr>
              <a:latin typeface="Arial"/>
              <a:ea typeface="Arial"/>
              <a:cs typeface="Arial"/>
              <a:sym typeface="Arial"/>
            </a:endParaRPr>
          </a:p>
        </p:txBody>
      </p:sp>
      <p:sp>
        <p:nvSpPr>
          <p:cNvPr id="210" name="Google Shape;210;p3"/>
          <p:cNvSpPr txBox="1"/>
          <p:nvPr>
            <p:ph idx="1" type="body"/>
          </p:nvPr>
        </p:nvSpPr>
        <p:spPr>
          <a:xfrm>
            <a:off x="1197637" y="182673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sv-SE" sz="2000">
                <a:latin typeface="Arial"/>
                <a:ea typeface="Arial"/>
                <a:cs typeface="Arial"/>
                <a:sym typeface="Arial"/>
              </a:rPr>
              <a:t>Lösningen måste kunna användas av alla, om man är lång </a:t>
            </a:r>
            <a:br>
              <a:rPr lang="sv-SE" sz="2000">
                <a:latin typeface="Arial"/>
                <a:ea typeface="Arial"/>
                <a:cs typeface="Arial"/>
                <a:sym typeface="Arial"/>
              </a:rPr>
            </a:br>
            <a:r>
              <a:rPr lang="sv-SE" sz="2000">
                <a:latin typeface="Arial"/>
                <a:ea typeface="Arial"/>
                <a:cs typeface="Arial"/>
                <a:sym typeface="Arial"/>
              </a:rPr>
              <a:t>eller saknar en arm eller är blind, om man kan läsa eller inte. </a:t>
            </a:r>
            <a:br>
              <a:rPr lang="sv-SE" sz="2000">
                <a:latin typeface="Arial"/>
                <a:ea typeface="Arial"/>
                <a:cs typeface="Arial"/>
                <a:sym typeface="Arial"/>
              </a:rPr>
            </a:br>
            <a:r>
              <a:rPr lang="sv-SE" sz="2000">
                <a:latin typeface="Arial"/>
                <a:ea typeface="Arial"/>
                <a:cs typeface="Arial"/>
                <a:sym typeface="Arial"/>
              </a:rPr>
              <a:t>(tillgänglighet)</a:t>
            </a:r>
            <a:endParaRPr sz="2400">
              <a:latin typeface="Arial"/>
              <a:ea typeface="Arial"/>
              <a:cs typeface="Arial"/>
              <a:sym typeface="Arial"/>
            </a:endParaRPr>
          </a:p>
          <a:p>
            <a:pPr indent="-76200" lvl="0" marL="228600" rtl="0" algn="l">
              <a:lnSpc>
                <a:spcPct val="90000"/>
              </a:lnSpc>
              <a:spcBef>
                <a:spcPts val="1000"/>
              </a:spcBef>
              <a:spcAft>
                <a:spcPts val="0"/>
              </a:spcAft>
              <a:buClr>
                <a:schemeClr val="dk1"/>
              </a:buClr>
              <a:buSzPts val="24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sv-SE" sz="2000">
                <a:latin typeface="Arial"/>
                <a:ea typeface="Arial"/>
                <a:cs typeface="Arial"/>
                <a:sym typeface="Arial"/>
              </a:rPr>
              <a:t>Det får inte vara för dyrt, en tillfällig lösning </a:t>
            </a:r>
            <a:br>
              <a:rPr lang="sv-SE" sz="2000">
                <a:latin typeface="Arial"/>
                <a:ea typeface="Arial"/>
                <a:cs typeface="Arial"/>
                <a:sym typeface="Arial"/>
              </a:rPr>
            </a:br>
            <a:r>
              <a:rPr lang="sv-SE" sz="2000">
                <a:latin typeface="Arial"/>
                <a:ea typeface="Arial"/>
                <a:cs typeface="Arial"/>
                <a:sym typeface="Arial"/>
              </a:rPr>
              <a:t>(vad är billiga/dyra/rimligt kostsamma material)</a:t>
            </a:r>
            <a:endParaRPr sz="2400">
              <a:latin typeface="Arial"/>
              <a:ea typeface="Arial"/>
              <a:cs typeface="Arial"/>
              <a:sym typeface="Arial"/>
            </a:endParaRPr>
          </a:p>
          <a:p>
            <a:pPr indent="-76200" lvl="0" marL="228600" rtl="0" algn="l">
              <a:lnSpc>
                <a:spcPct val="90000"/>
              </a:lnSpc>
              <a:spcBef>
                <a:spcPts val="1000"/>
              </a:spcBef>
              <a:spcAft>
                <a:spcPts val="0"/>
              </a:spcAft>
              <a:buClr>
                <a:schemeClr val="dk1"/>
              </a:buClr>
              <a:buSzPts val="24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sv-SE" sz="2000">
                <a:latin typeface="Arial"/>
                <a:ea typeface="Arial"/>
                <a:cs typeface="Arial"/>
                <a:sym typeface="Arial"/>
              </a:rPr>
              <a:t>Det måste vara snällt mot miljön, inte slösa med material,</a:t>
            </a:r>
            <a:br>
              <a:rPr lang="sv-SE" sz="2000">
                <a:latin typeface="Arial"/>
                <a:ea typeface="Arial"/>
                <a:cs typeface="Arial"/>
                <a:sym typeface="Arial"/>
              </a:rPr>
            </a:br>
            <a:r>
              <a:rPr lang="sv-SE" sz="2000">
                <a:latin typeface="Arial"/>
                <a:ea typeface="Arial"/>
                <a:cs typeface="Arial"/>
                <a:sym typeface="Arial"/>
              </a:rPr>
              <a:t>ska gärna kunna återanvändas</a:t>
            </a:r>
            <a:endParaRPr sz="2400">
              <a:latin typeface="Arial"/>
              <a:ea typeface="Arial"/>
              <a:cs typeface="Arial"/>
              <a:sym typeface="Arial"/>
            </a:endParaRPr>
          </a:p>
        </p:txBody>
      </p:sp>
      <p:sp>
        <p:nvSpPr>
          <p:cNvPr id="211" name="Google Shape;211;p3"/>
          <p:cNvSpPr txBox="1"/>
          <p:nvPr/>
        </p:nvSpPr>
        <p:spPr>
          <a:xfrm>
            <a:off x="7891397" y="5621154"/>
            <a:ext cx="4027764"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400" u="none" cap="none" strike="noStrike">
                <a:solidFill>
                  <a:srgbClr val="595959"/>
                </a:solidFill>
                <a:latin typeface="Arial"/>
                <a:ea typeface="Arial"/>
                <a:cs typeface="Arial"/>
                <a:sym typeface="Arial"/>
              </a:rPr>
              <a:t>Tekprenören funderar på hållbarhet på olika sätt för att göra sin lösning så bra som möjligt.</a:t>
            </a:r>
            <a:endParaRPr b="0" i="0" sz="1600" u="none" cap="none" strike="noStrike">
              <a:solidFill>
                <a:srgbClr val="595959"/>
              </a:solidFill>
              <a:latin typeface="Arial"/>
              <a:ea typeface="Arial"/>
              <a:cs typeface="Arial"/>
              <a:sym typeface="Arial"/>
            </a:endParaRPr>
          </a:p>
        </p:txBody>
      </p:sp>
      <p:pic>
        <p:nvPicPr>
          <p:cNvPr id="212" name="Google Shape;212;p3"/>
          <p:cNvPicPr preferRelativeResize="0"/>
          <p:nvPr/>
        </p:nvPicPr>
        <p:blipFill rotWithShape="1">
          <a:blip r:embed="rId3">
            <a:alphaModFix/>
          </a:blip>
          <a:srcRect b="0" l="0" r="0" t="0"/>
          <a:stretch/>
        </p:blipFill>
        <p:spPr>
          <a:xfrm>
            <a:off x="8397438" y="347426"/>
            <a:ext cx="3333750" cy="971550"/>
          </a:xfrm>
          <a:prstGeom prst="rect">
            <a:avLst/>
          </a:prstGeom>
          <a:noFill/>
          <a:ln>
            <a:noFill/>
          </a:ln>
        </p:spPr>
      </p:pic>
      <p:pic>
        <p:nvPicPr>
          <p:cNvPr id="213" name="Google Shape;213;p3"/>
          <p:cNvPicPr preferRelativeResize="0"/>
          <p:nvPr/>
        </p:nvPicPr>
        <p:blipFill rotWithShape="1">
          <a:blip r:embed="rId4">
            <a:alphaModFix/>
          </a:blip>
          <a:srcRect b="0" l="0" r="0" t="0"/>
          <a:stretch/>
        </p:blipFill>
        <p:spPr>
          <a:xfrm>
            <a:off x="8557825" y="2345274"/>
            <a:ext cx="3013024" cy="30130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nvSpPr>
        <p:spPr>
          <a:xfrm>
            <a:off x="1407700" y="2181560"/>
            <a:ext cx="10788300" cy="16311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Rita en skiss på hur du tänker lösa problemet.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Presentera din idé för gruppen och fundera tillsammans.</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Kom överens om vilket av förslagen gruppen ska bygga en prototyp av.</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Vad är tekniken i er lösning?</a:t>
            </a:r>
            <a:endParaRPr b="0" i="0" sz="1400" u="none" cap="none" strike="noStrike">
              <a:solidFill>
                <a:srgbClr val="000000"/>
              </a:solidFill>
              <a:latin typeface="Arial"/>
              <a:ea typeface="Arial"/>
              <a:cs typeface="Arial"/>
              <a:sym typeface="Arial"/>
            </a:endParaRPr>
          </a:p>
        </p:txBody>
      </p:sp>
      <p:sp>
        <p:nvSpPr>
          <p:cNvPr id="220" name="Google Shape;220;p21"/>
          <p:cNvSpPr txBox="1"/>
          <p:nvPr>
            <p:ph type="title"/>
          </p:nvPr>
        </p:nvSpPr>
        <p:spPr>
          <a:xfrm>
            <a:off x="1407700" y="46127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Arial"/>
                <a:ea typeface="Arial"/>
                <a:cs typeface="Arial"/>
                <a:sym typeface="Arial"/>
              </a:rPr>
              <a:t>2. Tänka och klura  </a:t>
            </a:r>
            <a:endParaRPr>
              <a:latin typeface="Arial"/>
              <a:ea typeface="Arial"/>
              <a:cs typeface="Arial"/>
              <a:sym typeface="Arial"/>
            </a:endParaRPr>
          </a:p>
        </p:txBody>
      </p:sp>
      <p:grpSp>
        <p:nvGrpSpPr>
          <p:cNvPr id="221" name="Google Shape;221;p21"/>
          <p:cNvGrpSpPr/>
          <p:nvPr/>
        </p:nvGrpSpPr>
        <p:grpSpPr>
          <a:xfrm>
            <a:off x="7487228" y="5008679"/>
            <a:ext cx="4133020" cy="914400"/>
            <a:chOff x="382696" y="5370323"/>
            <a:chExt cx="4133020" cy="914400"/>
          </a:xfrm>
        </p:grpSpPr>
        <p:sp>
          <p:nvSpPr>
            <p:cNvPr id="222" name="Google Shape;222;p21"/>
            <p:cNvSpPr/>
            <p:nvPr/>
          </p:nvSpPr>
          <p:spPr>
            <a:xfrm>
              <a:off x="382696" y="5370323"/>
              <a:ext cx="4133020" cy="914400"/>
            </a:xfrm>
            <a:custGeom>
              <a:rect b="b" l="l" r="r" t="t"/>
              <a:pathLst>
                <a:path extrusionOk="0" fill="none" h="914400" w="4133020">
                  <a:moveTo>
                    <a:pt x="0" y="0"/>
                  </a:moveTo>
                  <a:cubicBezTo>
                    <a:pt x="222540" y="12350"/>
                    <a:pt x="499018" y="7235"/>
                    <a:pt x="771497" y="0"/>
                  </a:cubicBezTo>
                  <a:cubicBezTo>
                    <a:pt x="1043976" y="-7235"/>
                    <a:pt x="1183632" y="-12012"/>
                    <a:pt x="1336343" y="0"/>
                  </a:cubicBezTo>
                  <a:cubicBezTo>
                    <a:pt x="1489054" y="12012"/>
                    <a:pt x="1871558" y="-33975"/>
                    <a:pt x="2025180" y="0"/>
                  </a:cubicBezTo>
                  <a:cubicBezTo>
                    <a:pt x="2178802" y="33975"/>
                    <a:pt x="2460040" y="-28720"/>
                    <a:pt x="2672686" y="0"/>
                  </a:cubicBezTo>
                  <a:cubicBezTo>
                    <a:pt x="2885332" y="28720"/>
                    <a:pt x="3075845" y="-20401"/>
                    <a:pt x="3361523" y="0"/>
                  </a:cubicBezTo>
                  <a:cubicBezTo>
                    <a:pt x="3647201" y="20401"/>
                    <a:pt x="3767355" y="2246"/>
                    <a:pt x="4133020" y="0"/>
                  </a:cubicBezTo>
                  <a:cubicBezTo>
                    <a:pt x="4115272" y="196693"/>
                    <a:pt x="4130811" y="295538"/>
                    <a:pt x="4133020" y="438912"/>
                  </a:cubicBezTo>
                  <a:cubicBezTo>
                    <a:pt x="4135229" y="582286"/>
                    <a:pt x="4140086" y="804854"/>
                    <a:pt x="4133020" y="914400"/>
                  </a:cubicBezTo>
                  <a:cubicBezTo>
                    <a:pt x="3913662" y="942259"/>
                    <a:pt x="3707168" y="939441"/>
                    <a:pt x="3402853" y="914400"/>
                  </a:cubicBezTo>
                  <a:cubicBezTo>
                    <a:pt x="3098538" y="889359"/>
                    <a:pt x="3029741" y="943212"/>
                    <a:pt x="2755347" y="914400"/>
                  </a:cubicBezTo>
                  <a:cubicBezTo>
                    <a:pt x="2480953" y="885588"/>
                    <a:pt x="2456902" y="939664"/>
                    <a:pt x="2190501" y="914400"/>
                  </a:cubicBezTo>
                  <a:cubicBezTo>
                    <a:pt x="1924100" y="889136"/>
                    <a:pt x="1805779" y="906566"/>
                    <a:pt x="1625655" y="914400"/>
                  </a:cubicBezTo>
                  <a:cubicBezTo>
                    <a:pt x="1445531" y="922234"/>
                    <a:pt x="1089814" y="917528"/>
                    <a:pt x="895488" y="914400"/>
                  </a:cubicBezTo>
                  <a:cubicBezTo>
                    <a:pt x="701162" y="911272"/>
                    <a:pt x="388232" y="957521"/>
                    <a:pt x="0" y="914400"/>
                  </a:cubicBezTo>
                  <a:cubicBezTo>
                    <a:pt x="4804" y="722322"/>
                    <a:pt x="16802" y="683753"/>
                    <a:pt x="0" y="475488"/>
                  </a:cubicBezTo>
                  <a:cubicBezTo>
                    <a:pt x="-16802" y="267223"/>
                    <a:pt x="2817" y="234825"/>
                    <a:pt x="0" y="0"/>
                  </a:cubicBezTo>
                  <a:close/>
                </a:path>
                <a:path extrusionOk="0" h="914400" w="4133020">
                  <a:moveTo>
                    <a:pt x="0" y="0"/>
                  </a:moveTo>
                  <a:cubicBezTo>
                    <a:pt x="249219" y="27140"/>
                    <a:pt x="432589" y="-23373"/>
                    <a:pt x="564846" y="0"/>
                  </a:cubicBezTo>
                  <a:cubicBezTo>
                    <a:pt x="697103" y="23373"/>
                    <a:pt x="1006880" y="22553"/>
                    <a:pt x="1129692" y="0"/>
                  </a:cubicBezTo>
                  <a:cubicBezTo>
                    <a:pt x="1252504" y="-22553"/>
                    <a:pt x="1536388" y="20132"/>
                    <a:pt x="1735868" y="0"/>
                  </a:cubicBezTo>
                  <a:cubicBezTo>
                    <a:pt x="1935348" y="-20132"/>
                    <a:pt x="2235928" y="-19814"/>
                    <a:pt x="2507365" y="0"/>
                  </a:cubicBezTo>
                  <a:cubicBezTo>
                    <a:pt x="2778802" y="19814"/>
                    <a:pt x="2876407" y="-16817"/>
                    <a:pt x="3196202" y="0"/>
                  </a:cubicBezTo>
                  <a:cubicBezTo>
                    <a:pt x="3515997" y="16817"/>
                    <a:pt x="3753718" y="-44189"/>
                    <a:pt x="4133020" y="0"/>
                  </a:cubicBezTo>
                  <a:cubicBezTo>
                    <a:pt x="4139815" y="184175"/>
                    <a:pt x="4133486" y="225416"/>
                    <a:pt x="4133020" y="438912"/>
                  </a:cubicBezTo>
                  <a:cubicBezTo>
                    <a:pt x="4132554" y="652408"/>
                    <a:pt x="4153183" y="687638"/>
                    <a:pt x="4133020" y="914400"/>
                  </a:cubicBezTo>
                  <a:cubicBezTo>
                    <a:pt x="3967925" y="888769"/>
                    <a:pt x="3653770" y="879223"/>
                    <a:pt x="3361523" y="914400"/>
                  </a:cubicBezTo>
                  <a:cubicBezTo>
                    <a:pt x="3069276" y="949577"/>
                    <a:pt x="2978242" y="911286"/>
                    <a:pt x="2631356" y="914400"/>
                  </a:cubicBezTo>
                  <a:cubicBezTo>
                    <a:pt x="2284470" y="917514"/>
                    <a:pt x="2232804" y="894383"/>
                    <a:pt x="2025180" y="914400"/>
                  </a:cubicBezTo>
                  <a:cubicBezTo>
                    <a:pt x="1817556" y="934417"/>
                    <a:pt x="1478724" y="896160"/>
                    <a:pt x="1253683" y="914400"/>
                  </a:cubicBezTo>
                  <a:cubicBezTo>
                    <a:pt x="1028642" y="932640"/>
                    <a:pt x="808259" y="909986"/>
                    <a:pt x="606176" y="914400"/>
                  </a:cubicBezTo>
                  <a:cubicBezTo>
                    <a:pt x="404093" y="918814"/>
                    <a:pt x="247109" y="937700"/>
                    <a:pt x="0" y="914400"/>
                  </a:cubicBezTo>
                  <a:cubicBezTo>
                    <a:pt x="-64" y="819703"/>
                    <a:pt x="-5947" y="678392"/>
                    <a:pt x="0" y="466344"/>
                  </a:cubicBezTo>
                  <a:cubicBezTo>
                    <a:pt x="5947" y="254296"/>
                    <a:pt x="1282" y="22564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3" name="Google Shape;223;p21"/>
            <p:cNvSpPr txBox="1"/>
            <p:nvPr/>
          </p:nvSpPr>
          <p:spPr>
            <a:xfrm>
              <a:off x="1131438" y="5565913"/>
              <a:ext cx="30503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Börja med något litet och ta dig an större problem ju mer du lärt dig!</a:t>
              </a:r>
              <a:endParaRPr b="0" i="0" sz="1400" u="none" cap="none" strike="noStrike">
                <a:solidFill>
                  <a:srgbClr val="000000"/>
                </a:solidFill>
                <a:latin typeface="Arial"/>
                <a:ea typeface="Arial"/>
                <a:cs typeface="Arial"/>
                <a:sym typeface="Arial"/>
              </a:endParaRPr>
            </a:p>
          </p:txBody>
        </p:sp>
      </p:grpSp>
      <p:pic>
        <p:nvPicPr>
          <p:cNvPr id="224" name="Google Shape;224;p21"/>
          <p:cNvPicPr preferRelativeResize="0"/>
          <p:nvPr/>
        </p:nvPicPr>
        <p:blipFill rotWithShape="1">
          <a:blip r:embed="rId3">
            <a:alphaModFix/>
          </a:blip>
          <a:srcRect b="0" l="0" r="0" t="0"/>
          <a:stretch/>
        </p:blipFill>
        <p:spPr>
          <a:xfrm>
            <a:off x="8494300" y="348925"/>
            <a:ext cx="3276600" cy="990600"/>
          </a:xfrm>
          <a:prstGeom prst="rect">
            <a:avLst/>
          </a:prstGeom>
          <a:noFill/>
          <a:ln>
            <a:noFill/>
          </a:ln>
        </p:spPr>
      </p:pic>
      <p:pic>
        <p:nvPicPr>
          <p:cNvPr id="225" name="Google Shape;225;p21"/>
          <p:cNvPicPr preferRelativeResize="0"/>
          <p:nvPr/>
        </p:nvPicPr>
        <p:blipFill rotWithShape="1">
          <a:blip r:embed="rId4">
            <a:alphaModFix/>
          </a:blip>
          <a:srcRect b="0" l="0" r="0" t="0"/>
          <a:stretch/>
        </p:blipFill>
        <p:spPr>
          <a:xfrm rot="5">
            <a:off x="7636650" y="5100450"/>
            <a:ext cx="484854" cy="73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p:nvPr/>
        </p:nvSpPr>
        <p:spPr>
          <a:xfrm>
            <a:off x="152400" y="196354"/>
            <a:ext cx="12192000" cy="36929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22"/>
          <p:cNvSpPr txBox="1"/>
          <p:nvPr/>
        </p:nvSpPr>
        <p:spPr>
          <a:xfrm>
            <a:off x="1087711" y="2020534"/>
            <a:ext cx="10788300" cy="28838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Samarbete är viktigt. Vi lyssnar på varandras idéer. Vi har inte för bråttom.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1" marL="8001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Konstruktion, hur lång tid har vi på oss?</a:t>
            </a:r>
            <a:endParaRPr b="0" i="0" sz="2000" u="none" cap="none" strike="noStrike">
              <a:solidFill>
                <a:schemeClr val="dk1"/>
              </a:solidFill>
              <a:latin typeface="Arial"/>
              <a:ea typeface="Arial"/>
              <a:cs typeface="Arial"/>
              <a:sym typeface="Arial"/>
            </a:endParaRPr>
          </a:p>
          <a:p>
            <a:pPr indent="-342900" lvl="1" marL="8001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Vad har vi för material? Önskar vi något mer?</a:t>
            </a:r>
            <a:endParaRPr b="0" i="0" sz="2000" u="none" cap="none" strike="noStrike">
              <a:solidFill>
                <a:schemeClr val="dk1"/>
              </a:solidFill>
              <a:latin typeface="Arial"/>
              <a:ea typeface="Arial"/>
              <a:cs typeface="Arial"/>
              <a:sym typeface="Arial"/>
            </a:endParaRPr>
          </a:p>
          <a:p>
            <a:pPr indent="-342900" lvl="1" marL="8001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I vilken ordning behöver vi bygga?</a:t>
            </a:r>
            <a:endParaRPr b="0" i="0" sz="2000" u="none" cap="none" strike="noStrike">
              <a:solidFill>
                <a:schemeClr val="dk1"/>
              </a:solidFill>
              <a:latin typeface="Arial"/>
              <a:ea typeface="Arial"/>
              <a:cs typeface="Arial"/>
              <a:sym typeface="Arial"/>
            </a:endParaRPr>
          </a:p>
          <a:p>
            <a:pPr indent="-342900" lvl="1" marL="800100" marR="0" rtl="0" algn="l">
              <a:lnSpc>
                <a:spcPct val="100000"/>
              </a:lnSpc>
              <a:spcBef>
                <a:spcPts val="800"/>
              </a:spcBef>
              <a:spcAft>
                <a:spcPts val="0"/>
              </a:spcAft>
              <a:buClr>
                <a:schemeClr val="dk1"/>
              </a:buClr>
              <a:buSzPts val="2000"/>
              <a:buFont typeface="Arial"/>
              <a:buChar char="•"/>
            </a:pPr>
            <a:r>
              <a:rPr b="0" i="0" lang="sv-SE" sz="2000" u="none" cap="none" strike="noStrike">
                <a:solidFill>
                  <a:schemeClr val="dk1"/>
                </a:solidFill>
                <a:latin typeface="Arial"/>
                <a:ea typeface="Arial"/>
                <a:cs typeface="Arial"/>
                <a:sym typeface="Arial"/>
              </a:rPr>
              <a:t>Dokumentera under arbetets gång.</a:t>
            </a:r>
            <a:endParaRPr b="0" i="0" sz="1400" u="none" cap="none" strike="noStrike">
              <a:solidFill>
                <a:schemeClr val="dk1"/>
              </a:solidFill>
              <a:latin typeface="Arial"/>
              <a:ea typeface="Arial"/>
              <a:cs typeface="Arial"/>
              <a:sym typeface="Arial"/>
            </a:endParaRPr>
          </a:p>
          <a:p>
            <a:pPr indent="-215900" lvl="1" marL="800100" marR="0" rtl="0" algn="l">
              <a:lnSpc>
                <a:spcPct val="107000"/>
              </a:lnSpc>
              <a:spcBef>
                <a:spcPts val="800"/>
              </a:spcBef>
              <a:spcAft>
                <a:spcPts val="0"/>
              </a:spcAft>
              <a:buClr>
                <a:schemeClr val="dk1"/>
              </a:buClr>
              <a:buSzPts val="2000"/>
              <a:buFont typeface="Courier New"/>
              <a:buNone/>
            </a:pPr>
            <a:r>
              <a:t/>
            </a:r>
            <a:endParaRPr b="0" i="0" sz="2000" u="none" cap="none" strike="noStrike">
              <a:solidFill>
                <a:schemeClr val="dk1"/>
              </a:solidFill>
              <a:latin typeface="Arial"/>
              <a:ea typeface="Arial"/>
              <a:cs typeface="Arial"/>
              <a:sym typeface="Arial"/>
            </a:endParaRPr>
          </a:p>
        </p:txBody>
      </p:sp>
      <p:sp>
        <p:nvSpPr>
          <p:cNvPr id="233" name="Google Shape;233;p22"/>
          <p:cNvSpPr txBox="1"/>
          <p:nvPr>
            <p:ph type="title"/>
          </p:nvPr>
        </p:nvSpPr>
        <p:spPr>
          <a:xfrm>
            <a:off x="1087711" y="42949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Arial"/>
                <a:ea typeface="Arial"/>
                <a:cs typeface="Arial"/>
                <a:sym typeface="Arial"/>
              </a:rPr>
              <a:t>3. Planera och strukturera</a:t>
            </a:r>
            <a:endParaRPr>
              <a:latin typeface="Arial"/>
              <a:ea typeface="Arial"/>
              <a:cs typeface="Arial"/>
              <a:sym typeface="Arial"/>
            </a:endParaRPr>
          </a:p>
        </p:txBody>
      </p:sp>
      <p:pic>
        <p:nvPicPr>
          <p:cNvPr id="234" name="Google Shape;234;p22"/>
          <p:cNvPicPr preferRelativeResize="0"/>
          <p:nvPr/>
        </p:nvPicPr>
        <p:blipFill rotWithShape="1">
          <a:blip r:embed="rId3">
            <a:alphaModFix/>
          </a:blip>
          <a:srcRect b="0" l="0" r="0" t="0"/>
          <a:stretch/>
        </p:blipFill>
        <p:spPr>
          <a:xfrm>
            <a:off x="8807051" y="3146629"/>
            <a:ext cx="2575560" cy="2217420"/>
          </a:xfrm>
          <a:prstGeom prst="rect">
            <a:avLst/>
          </a:prstGeom>
          <a:noFill/>
          <a:ln>
            <a:noFill/>
          </a:ln>
        </p:spPr>
      </p:pic>
      <p:pic>
        <p:nvPicPr>
          <p:cNvPr id="235" name="Google Shape;235;p22"/>
          <p:cNvPicPr preferRelativeResize="0"/>
          <p:nvPr/>
        </p:nvPicPr>
        <p:blipFill rotWithShape="1">
          <a:blip r:embed="rId4">
            <a:alphaModFix/>
          </a:blip>
          <a:srcRect b="0" l="0" r="0" t="0"/>
          <a:stretch/>
        </p:blipFill>
        <p:spPr>
          <a:xfrm>
            <a:off x="8466050" y="353300"/>
            <a:ext cx="3257550" cy="99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3"/>
          <p:cNvSpPr/>
          <p:nvPr/>
        </p:nvSpPr>
        <p:spPr>
          <a:xfrm>
            <a:off x="152400" y="15240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 name="Google Shape;24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Calibri"/>
                <a:ea typeface="Calibri"/>
                <a:cs typeface="Calibri"/>
                <a:sym typeface="Calibri"/>
              </a:rPr>
              <a:t>4. Bygga och konstruera </a:t>
            </a:r>
            <a:endParaRPr/>
          </a:p>
        </p:txBody>
      </p:sp>
      <p:sp>
        <p:nvSpPr>
          <p:cNvPr id="243" name="Google Shape;243;p23"/>
          <p:cNvSpPr txBox="1"/>
          <p:nvPr/>
        </p:nvSpPr>
        <p:spPr>
          <a:xfrm>
            <a:off x="683278" y="1615638"/>
            <a:ext cx="10555500"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I utvecklingen av er prototyp kommer ni att testa era idéer, både utifrån vilket material ni valt och hur ni tänkt sammanfoga dem men också hur de tekniska inslagen ska fungera. Ha tålamod att tänka om och förbättra.</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Den slutgiltiga prototypen kanske inte är likadan som ni tänkte i planeringsstadiet. </a:t>
            </a:r>
            <a:endParaRPr b="0"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000"/>
              <a:buFont typeface="Arial"/>
              <a:buChar char="•"/>
            </a:pPr>
            <a:r>
              <a:rPr b="0" i="0" lang="sv-SE" sz="2000" u="none" cap="none" strike="noStrike">
                <a:solidFill>
                  <a:schemeClr val="dk1"/>
                </a:solidFill>
                <a:latin typeface="Arial"/>
                <a:ea typeface="Arial"/>
                <a:cs typeface="Arial"/>
                <a:sym typeface="Arial"/>
              </a:rPr>
              <a:t>Pröva och ompröva, tro på dina idéer, lär dig av dina misstag, ha tålamod att göra om</a:t>
            </a:r>
            <a:endParaRPr b="0" i="0" sz="20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000"/>
              <a:buFont typeface="Arial"/>
              <a:buChar char="•"/>
            </a:pPr>
            <a:r>
              <a:rPr b="0" i="0" lang="sv-SE" sz="2000" u="none" cap="none" strike="noStrike">
                <a:solidFill>
                  <a:schemeClr val="dk1"/>
                </a:solidFill>
                <a:latin typeface="Arial"/>
                <a:ea typeface="Arial"/>
                <a:cs typeface="Arial"/>
                <a:sym typeface="Arial"/>
              </a:rPr>
              <a:t>Tänk hållbart, hur använder vi materialet smart? Var noggrann, bättre att mäta två gånger än att klippa två gånger.</a:t>
            </a:r>
            <a:endParaRPr b="0" i="0" sz="2000" u="none" cap="none" strike="noStrike">
              <a:solidFill>
                <a:srgbClr val="000000"/>
              </a:solidFill>
              <a:latin typeface="Arial"/>
              <a:ea typeface="Arial"/>
              <a:cs typeface="Arial"/>
              <a:sym typeface="Arial"/>
            </a:endParaRPr>
          </a:p>
        </p:txBody>
      </p:sp>
      <p:grpSp>
        <p:nvGrpSpPr>
          <p:cNvPr id="244" name="Google Shape;244;p23"/>
          <p:cNvGrpSpPr/>
          <p:nvPr/>
        </p:nvGrpSpPr>
        <p:grpSpPr>
          <a:xfrm>
            <a:off x="6899923" y="4984350"/>
            <a:ext cx="4697081" cy="914400"/>
            <a:chOff x="56029" y="5307820"/>
            <a:chExt cx="4449425" cy="914400"/>
          </a:xfrm>
        </p:grpSpPr>
        <p:sp>
          <p:nvSpPr>
            <p:cNvPr id="245" name="Google Shape;245;p23"/>
            <p:cNvSpPr/>
            <p:nvPr/>
          </p:nvSpPr>
          <p:spPr>
            <a:xfrm>
              <a:off x="56029" y="5307820"/>
              <a:ext cx="4449425" cy="914400"/>
            </a:xfrm>
            <a:custGeom>
              <a:rect b="b" l="l" r="r" t="t"/>
              <a:pathLst>
                <a:path extrusionOk="0" fill="none" h="914400" w="4449425">
                  <a:moveTo>
                    <a:pt x="0" y="0"/>
                  </a:moveTo>
                  <a:cubicBezTo>
                    <a:pt x="311577" y="13429"/>
                    <a:pt x="501465" y="-9864"/>
                    <a:pt x="680126" y="0"/>
                  </a:cubicBezTo>
                  <a:cubicBezTo>
                    <a:pt x="858787" y="9864"/>
                    <a:pt x="1095041" y="1754"/>
                    <a:pt x="1271264" y="0"/>
                  </a:cubicBezTo>
                  <a:cubicBezTo>
                    <a:pt x="1447487" y="-1754"/>
                    <a:pt x="1648200" y="10859"/>
                    <a:pt x="1906896" y="0"/>
                  </a:cubicBezTo>
                  <a:cubicBezTo>
                    <a:pt x="2165592" y="-10859"/>
                    <a:pt x="2239819" y="-1599"/>
                    <a:pt x="2409046" y="0"/>
                  </a:cubicBezTo>
                  <a:cubicBezTo>
                    <a:pt x="2578273" y="1599"/>
                    <a:pt x="2702775" y="7563"/>
                    <a:pt x="2955689" y="0"/>
                  </a:cubicBezTo>
                  <a:cubicBezTo>
                    <a:pt x="3208603" y="-7563"/>
                    <a:pt x="3304766" y="-2288"/>
                    <a:pt x="3591322" y="0"/>
                  </a:cubicBezTo>
                  <a:cubicBezTo>
                    <a:pt x="3877878" y="2288"/>
                    <a:pt x="4107133" y="-28853"/>
                    <a:pt x="4449425" y="0"/>
                  </a:cubicBezTo>
                  <a:cubicBezTo>
                    <a:pt x="4470225" y="211043"/>
                    <a:pt x="4469523" y="304456"/>
                    <a:pt x="4449425" y="457200"/>
                  </a:cubicBezTo>
                  <a:cubicBezTo>
                    <a:pt x="4429327" y="609944"/>
                    <a:pt x="4449869" y="758986"/>
                    <a:pt x="4449425" y="914400"/>
                  </a:cubicBezTo>
                  <a:cubicBezTo>
                    <a:pt x="4271898" y="927081"/>
                    <a:pt x="4115441" y="917191"/>
                    <a:pt x="3947276" y="914400"/>
                  </a:cubicBezTo>
                  <a:cubicBezTo>
                    <a:pt x="3779111" y="911609"/>
                    <a:pt x="3569573" y="903099"/>
                    <a:pt x="3267149" y="914400"/>
                  </a:cubicBezTo>
                  <a:cubicBezTo>
                    <a:pt x="2964725" y="925701"/>
                    <a:pt x="2989802" y="904050"/>
                    <a:pt x="2765000" y="914400"/>
                  </a:cubicBezTo>
                  <a:cubicBezTo>
                    <a:pt x="2540198" y="924750"/>
                    <a:pt x="2468549" y="888323"/>
                    <a:pt x="2218356" y="914400"/>
                  </a:cubicBezTo>
                  <a:cubicBezTo>
                    <a:pt x="1968163" y="940477"/>
                    <a:pt x="1678201" y="944213"/>
                    <a:pt x="1538230" y="914400"/>
                  </a:cubicBezTo>
                  <a:cubicBezTo>
                    <a:pt x="1398259" y="884587"/>
                    <a:pt x="1256545" y="894661"/>
                    <a:pt x="1036080" y="914400"/>
                  </a:cubicBezTo>
                  <a:cubicBezTo>
                    <a:pt x="815615" y="934140"/>
                    <a:pt x="255506" y="879380"/>
                    <a:pt x="0" y="914400"/>
                  </a:cubicBezTo>
                  <a:cubicBezTo>
                    <a:pt x="-4633" y="742806"/>
                    <a:pt x="12093" y="683599"/>
                    <a:pt x="0" y="484632"/>
                  </a:cubicBezTo>
                  <a:cubicBezTo>
                    <a:pt x="-12093" y="285665"/>
                    <a:pt x="4990" y="211498"/>
                    <a:pt x="0" y="0"/>
                  </a:cubicBezTo>
                  <a:close/>
                </a:path>
                <a:path extrusionOk="0" h="914400" w="4449425">
                  <a:moveTo>
                    <a:pt x="0" y="0"/>
                  </a:moveTo>
                  <a:cubicBezTo>
                    <a:pt x="194172" y="-15804"/>
                    <a:pt x="349926" y="24345"/>
                    <a:pt x="502149" y="0"/>
                  </a:cubicBezTo>
                  <a:cubicBezTo>
                    <a:pt x="654372" y="-24345"/>
                    <a:pt x="842908" y="-7513"/>
                    <a:pt x="1004299" y="0"/>
                  </a:cubicBezTo>
                  <a:cubicBezTo>
                    <a:pt x="1165690" y="7513"/>
                    <a:pt x="1301877" y="11248"/>
                    <a:pt x="1550942" y="0"/>
                  </a:cubicBezTo>
                  <a:cubicBezTo>
                    <a:pt x="1800007" y="-11248"/>
                    <a:pt x="1917446" y="5846"/>
                    <a:pt x="2275563" y="0"/>
                  </a:cubicBezTo>
                  <a:cubicBezTo>
                    <a:pt x="2633680" y="-5846"/>
                    <a:pt x="2658980" y="-20243"/>
                    <a:pt x="2911195" y="0"/>
                  </a:cubicBezTo>
                  <a:cubicBezTo>
                    <a:pt x="3163410" y="20243"/>
                    <a:pt x="3237368" y="-3397"/>
                    <a:pt x="3457839" y="0"/>
                  </a:cubicBezTo>
                  <a:cubicBezTo>
                    <a:pt x="3678310" y="3397"/>
                    <a:pt x="3982581" y="4795"/>
                    <a:pt x="4449425" y="0"/>
                  </a:cubicBezTo>
                  <a:cubicBezTo>
                    <a:pt x="4449031" y="120868"/>
                    <a:pt x="4428897" y="313331"/>
                    <a:pt x="4449425" y="448056"/>
                  </a:cubicBezTo>
                  <a:cubicBezTo>
                    <a:pt x="4469953" y="582781"/>
                    <a:pt x="4455208" y="690173"/>
                    <a:pt x="4449425" y="914400"/>
                  </a:cubicBezTo>
                  <a:cubicBezTo>
                    <a:pt x="4206784" y="914893"/>
                    <a:pt x="4000316" y="888906"/>
                    <a:pt x="3724804" y="914400"/>
                  </a:cubicBezTo>
                  <a:cubicBezTo>
                    <a:pt x="3449292" y="939894"/>
                    <a:pt x="3338170" y="929447"/>
                    <a:pt x="3178161" y="914400"/>
                  </a:cubicBezTo>
                  <a:cubicBezTo>
                    <a:pt x="3018152" y="899353"/>
                    <a:pt x="2785751" y="947208"/>
                    <a:pt x="2453540" y="914400"/>
                  </a:cubicBezTo>
                  <a:cubicBezTo>
                    <a:pt x="2121329" y="881592"/>
                    <a:pt x="2126851" y="934981"/>
                    <a:pt x="1862402" y="914400"/>
                  </a:cubicBezTo>
                  <a:cubicBezTo>
                    <a:pt x="1597953" y="893819"/>
                    <a:pt x="1495698" y="925992"/>
                    <a:pt x="1182276" y="914400"/>
                  </a:cubicBezTo>
                  <a:cubicBezTo>
                    <a:pt x="868854" y="902808"/>
                    <a:pt x="827803" y="899151"/>
                    <a:pt x="591138" y="914400"/>
                  </a:cubicBezTo>
                  <a:cubicBezTo>
                    <a:pt x="354473" y="929649"/>
                    <a:pt x="224292" y="885389"/>
                    <a:pt x="0" y="914400"/>
                  </a:cubicBezTo>
                  <a:cubicBezTo>
                    <a:pt x="2627" y="688243"/>
                    <a:pt x="14595" y="641347"/>
                    <a:pt x="0" y="457200"/>
                  </a:cubicBezTo>
                  <a:cubicBezTo>
                    <a:pt x="-14595" y="273053"/>
                    <a:pt x="-840" y="227456"/>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p23"/>
            <p:cNvSpPr txBox="1"/>
            <p:nvPr/>
          </p:nvSpPr>
          <p:spPr>
            <a:xfrm>
              <a:off x="835252" y="5518402"/>
              <a:ext cx="36058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Fokusera först på att få lösningen att fungera. Finns tid kvar använd den till pynt och design. </a:t>
              </a:r>
              <a:endParaRPr b="0" i="0" sz="1400" u="none" cap="none" strike="noStrike">
                <a:solidFill>
                  <a:srgbClr val="000000"/>
                </a:solidFill>
                <a:latin typeface="Arial"/>
                <a:ea typeface="Arial"/>
                <a:cs typeface="Arial"/>
                <a:sym typeface="Arial"/>
              </a:endParaRPr>
            </a:p>
          </p:txBody>
        </p:sp>
      </p:grpSp>
      <p:pic>
        <p:nvPicPr>
          <p:cNvPr id="247" name="Google Shape;247;p23"/>
          <p:cNvPicPr preferRelativeResize="0"/>
          <p:nvPr/>
        </p:nvPicPr>
        <p:blipFill rotWithShape="1">
          <a:blip r:embed="rId3">
            <a:alphaModFix/>
          </a:blip>
          <a:srcRect b="0" l="0" r="0" t="0"/>
          <a:stretch/>
        </p:blipFill>
        <p:spPr>
          <a:xfrm>
            <a:off x="8492025" y="365125"/>
            <a:ext cx="3257550" cy="990600"/>
          </a:xfrm>
          <a:prstGeom prst="rect">
            <a:avLst/>
          </a:prstGeom>
          <a:noFill/>
          <a:ln>
            <a:noFill/>
          </a:ln>
        </p:spPr>
      </p:pic>
      <p:pic>
        <p:nvPicPr>
          <p:cNvPr id="248" name="Google Shape;248;p23"/>
          <p:cNvPicPr preferRelativeResize="0"/>
          <p:nvPr/>
        </p:nvPicPr>
        <p:blipFill rotWithShape="1">
          <a:blip r:embed="rId4">
            <a:alphaModFix/>
          </a:blip>
          <a:srcRect b="0" l="0" r="0" t="0"/>
          <a:stretch/>
        </p:blipFill>
        <p:spPr>
          <a:xfrm rot="6">
            <a:off x="7036300" y="4702050"/>
            <a:ext cx="733025" cy="1104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23499a9e8a_0_0"/>
          <p:cNvSpPr txBox="1"/>
          <p:nvPr/>
        </p:nvSpPr>
        <p:spPr>
          <a:xfrm>
            <a:off x="1180077" y="1762557"/>
            <a:ext cx="9178500" cy="4988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Varje grupp presenterar sin konstruktion för klassen.</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Frågor att besvara i redovisningen</a:t>
            </a:r>
            <a:endParaRPr b="0" i="0" sz="12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Hur är lösningen tänkt att fungera?</a:t>
            </a:r>
            <a:endParaRPr b="0" i="0" sz="12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Vilken teknik har använts och hur fungerar den?</a:t>
            </a:r>
            <a:endParaRPr b="0" i="0" sz="12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Blev det som ni tänkt?</a:t>
            </a:r>
            <a:endParaRPr b="0" i="0" sz="14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rgbClr val="000000"/>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Ge utrymme för klassen/gruppen att ge feedback på lösningen.</a:t>
            </a:r>
            <a:endParaRPr b="0" i="0" sz="1200" u="none" cap="none" strike="noStrike">
              <a:solidFill>
                <a:schemeClr val="dk1"/>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Reflektera över den feedback som ni fått. Vad skulle ni ta med er om ni fick fortsätta utveckla lösningen?</a:t>
            </a:r>
            <a:endParaRPr b="0" i="0" sz="14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rgbClr val="000000"/>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55" name="Google Shape;255;g223499a9e8a_0_0"/>
          <p:cNvSpPr txBox="1"/>
          <p:nvPr>
            <p:ph type="title"/>
          </p:nvPr>
        </p:nvSpPr>
        <p:spPr>
          <a:xfrm>
            <a:off x="974235" y="4818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5.1 Presentera</a:t>
            </a:r>
            <a:endParaRPr>
              <a:latin typeface="Arial"/>
              <a:ea typeface="Arial"/>
              <a:cs typeface="Arial"/>
              <a:sym typeface="Arial"/>
            </a:endParaRPr>
          </a:p>
        </p:txBody>
      </p:sp>
      <p:pic>
        <p:nvPicPr>
          <p:cNvPr id="256" name="Google Shape;256;g223499a9e8a_0_0"/>
          <p:cNvPicPr preferRelativeResize="0"/>
          <p:nvPr/>
        </p:nvPicPr>
        <p:blipFill rotWithShape="1">
          <a:blip r:embed="rId3">
            <a:alphaModFix/>
          </a:blip>
          <a:srcRect b="0" l="0" r="0" t="0"/>
          <a:stretch/>
        </p:blipFill>
        <p:spPr>
          <a:xfrm>
            <a:off x="9319475" y="365129"/>
            <a:ext cx="2537314" cy="739446"/>
          </a:xfrm>
          <a:prstGeom prst="rect">
            <a:avLst/>
          </a:prstGeom>
          <a:noFill/>
          <a:ln>
            <a:noFill/>
          </a:ln>
        </p:spPr>
      </p:pic>
      <p:pic>
        <p:nvPicPr>
          <p:cNvPr id="257" name="Google Shape;257;g223499a9e8a_0_0"/>
          <p:cNvPicPr preferRelativeResize="0"/>
          <p:nvPr/>
        </p:nvPicPr>
        <p:blipFill rotWithShape="1">
          <a:blip r:embed="rId4">
            <a:alphaModFix/>
          </a:blip>
          <a:srcRect b="0" l="0" r="0" t="0"/>
          <a:stretch/>
        </p:blipFill>
        <p:spPr>
          <a:xfrm>
            <a:off x="9639128" y="2691785"/>
            <a:ext cx="1850997" cy="1894169"/>
          </a:xfrm>
          <a:prstGeom prst="rect">
            <a:avLst/>
          </a:prstGeom>
          <a:noFill/>
          <a:ln>
            <a:noFill/>
          </a:ln>
        </p:spPr>
      </p:pic>
      <p:sp>
        <p:nvSpPr>
          <p:cNvPr id="258" name="Google Shape;258;g223499a9e8a_0_0"/>
          <p:cNvSpPr/>
          <p:nvPr/>
        </p:nvSpPr>
        <p:spPr>
          <a:xfrm>
            <a:off x="9320096" y="2271697"/>
            <a:ext cx="2489056" cy="496281"/>
          </a:xfrm>
          <a:custGeom>
            <a:rect b="b" l="l" r="r" t="t"/>
            <a:pathLst>
              <a:path extrusionOk="0" fill="none" h="628204" w="3150704">
                <a:moveTo>
                  <a:pt x="0" y="0"/>
                </a:moveTo>
                <a:cubicBezTo>
                  <a:pt x="209501" y="21419"/>
                  <a:pt x="376506" y="-6007"/>
                  <a:pt x="598634" y="0"/>
                </a:cubicBezTo>
                <a:cubicBezTo>
                  <a:pt x="820762" y="6007"/>
                  <a:pt x="1073407" y="21131"/>
                  <a:pt x="1197268" y="0"/>
                </a:cubicBezTo>
                <a:cubicBezTo>
                  <a:pt x="1321129" y="-21131"/>
                  <a:pt x="1652163" y="20765"/>
                  <a:pt x="1890422" y="0"/>
                </a:cubicBezTo>
                <a:cubicBezTo>
                  <a:pt x="2128681" y="-20765"/>
                  <a:pt x="2399190" y="-23023"/>
                  <a:pt x="2583577" y="0"/>
                </a:cubicBezTo>
                <a:cubicBezTo>
                  <a:pt x="2767964" y="23023"/>
                  <a:pt x="2960272" y="-27238"/>
                  <a:pt x="3150704" y="0"/>
                </a:cubicBezTo>
                <a:cubicBezTo>
                  <a:pt x="3172547" y="298110"/>
                  <a:pt x="3174341" y="446418"/>
                  <a:pt x="3150704" y="628204"/>
                </a:cubicBezTo>
                <a:cubicBezTo>
                  <a:pt x="2900500" y="604738"/>
                  <a:pt x="2603451" y="594214"/>
                  <a:pt x="2457549" y="628204"/>
                </a:cubicBezTo>
                <a:cubicBezTo>
                  <a:pt x="2311647" y="662194"/>
                  <a:pt x="2104490" y="641257"/>
                  <a:pt x="1921929" y="628204"/>
                </a:cubicBezTo>
                <a:cubicBezTo>
                  <a:pt x="1739368" y="615151"/>
                  <a:pt x="1414617" y="625469"/>
                  <a:pt x="1228775" y="628204"/>
                </a:cubicBezTo>
                <a:cubicBezTo>
                  <a:pt x="1042933" y="630939"/>
                  <a:pt x="905030" y="619137"/>
                  <a:pt x="661648" y="628204"/>
                </a:cubicBezTo>
                <a:cubicBezTo>
                  <a:pt x="418266" y="637271"/>
                  <a:pt x="282825" y="658215"/>
                  <a:pt x="0" y="628204"/>
                </a:cubicBezTo>
                <a:cubicBezTo>
                  <a:pt x="-6928" y="466007"/>
                  <a:pt x="24318" y="136562"/>
                  <a:pt x="0" y="0"/>
                </a:cubicBezTo>
                <a:close/>
              </a:path>
              <a:path extrusionOk="0" h="628204" w="3150704">
                <a:moveTo>
                  <a:pt x="0" y="0"/>
                </a:moveTo>
                <a:cubicBezTo>
                  <a:pt x="175261" y="-6366"/>
                  <a:pt x="472319" y="-21291"/>
                  <a:pt x="630141" y="0"/>
                </a:cubicBezTo>
                <a:cubicBezTo>
                  <a:pt x="787963" y="21291"/>
                  <a:pt x="1118250" y="28451"/>
                  <a:pt x="1260282" y="0"/>
                </a:cubicBezTo>
                <a:cubicBezTo>
                  <a:pt x="1402314" y="-28451"/>
                  <a:pt x="1738203" y="-12713"/>
                  <a:pt x="1953436" y="0"/>
                </a:cubicBezTo>
                <a:cubicBezTo>
                  <a:pt x="2168669" y="12713"/>
                  <a:pt x="2335853" y="17943"/>
                  <a:pt x="2489056" y="0"/>
                </a:cubicBezTo>
                <a:cubicBezTo>
                  <a:pt x="2642259" y="-17943"/>
                  <a:pt x="2907148" y="-20110"/>
                  <a:pt x="3150704" y="0"/>
                </a:cubicBezTo>
                <a:cubicBezTo>
                  <a:pt x="3131837" y="210656"/>
                  <a:pt x="3146514" y="438177"/>
                  <a:pt x="3150704" y="628204"/>
                </a:cubicBezTo>
                <a:cubicBezTo>
                  <a:pt x="2929956" y="649363"/>
                  <a:pt x="2812813" y="645620"/>
                  <a:pt x="2520563" y="628204"/>
                </a:cubicBezTo>
                <a:cubicBezTo>
                  <a:pt x="2228313" y="610788"/>
                  <a:pt x="1969415" y="646416"/>
                  <a:pt x="1827408" y="628204"/>
                </a:cubicBezTo>
                <a:cubicBezTo>
                  <a:pt x="1685401" y="609992"/>
                  <a:pt x="1396902" y="609097"/>
                  <a:pt x="1228775" y="628204"/>
                </a:cubicBezTo>
                <a:cubicBezTo>
                  <a:pt x="1060648" y="647311"/>
                  <a:pt x="886979" y="602313"/>
                  <a:pt x="567127" y="628204"/>
                </a:cubicBezTo>
                <a:cubicBezTo>
                  <a:pt x="247275" y="654095"/>
                  <a:pt x="270856" y="651164"/>
                  <a:pt x="0" y="628204"/>
                </a:cubicBezTo>
                <a:cubicBezTo>
                  <a:pt x="11288" y="356277"/>
                  <a:pt x="-21068" y="222153"/>
                  <a:pt x="0" y="0"/>
                </a:cubicBezTo>
                <a:close/>
              </a:path>
            </a:pathLst>
          </a:cu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Är problemet löst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måste väl alla få veta!?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5.2 Reflektera</a:t>
            </a:r>
            <a:endParaRPr>
              <a:latin typeface="Arial"/>
              <a:ea typeface="Arial"/>
              <a:cs typeface="Arial"/>
              <a:sym typeface="Arial"/>
            </a:endParaRPr>
          </a:p>
        </p:txBody>
      </p:sp>
      <p:sp>
        <p:nvSpPr>
          <p:cNvPr id="265" name="Google Shape;265;p25"/>
          <p:cNvSpPr txBox="1"/>
          <p:nvPr>
            <p:ph idx="1" type="body"/>
          </p:nvPr>
        </p:nvSpPr>
        <p:spPr>
          <a:xfrm>
            <a:off x="838189" y="1384556"/>
            <a:ext cx="10515600" cy="435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3571"/>
              <a:buNone/>
            </a:pPr>
            <a:r>
              <a:t/>
            </a:r>
            <a:endParaRPr>
              <a:latin typeface="Arial"/>
              <a:ea typeface="Arial"/>
              <a:cs typeface="Arial"/>
              <a:sym typeface="Arial"/>
            </a:endParaRPr>
          </a:p>
          <a:p>
            <a:pPr indent="-214944" lvl="0" marL="228600" rtl="0" algn="l">
              <a:lnSpc>
                <a:spcPct val="120000"/>
              </a:lnSpc>
              <a:spcBef>
                <a:spcPts val="1000"/>
              </a:spcBef>
              <a:spcAft>
                <a:spcPts val="0"/>
              </a:spcAft>
              <a:buClr>
                <a:schemeClr val="dk1"/>
              </a:buClr>
              <a:buSzPct val="100000"/>
              <a:buChar char="•"/>
            </a:pPr>
            <a:r>
              <a:rPr lang="sv-SE" sz="2600">
                <a:latin typeface="Arial"/>
                <a:ea typeface="Arial"/>
                <a:cs typeface="Arial"/>
                <a:sym typeface="Arial"/>
              </a:rPr>
              <a:t>Hur gjorde vi för att komma på idéer? Vad funkade bra?</a:t>
            </a:r>
            <a:endParaRPr sz="2600">
              <a:latin typeface="Arial"/>
              <a:ea typeface="Arial"/>
              <a:cs typeface="Arial"/>
              <a:sym typeface="Arial"/>
            </a:endParaRPr>
          </a:p>
          <a:p>
            <a:pPr indent="-214944" lvl="0" marL="228600" rtl="0" algn="l">
              <a:lnSpc>
                <a:spcPct val="120000"/>
              </a:lnSpc>
              <a:spcBef>
                <a:spcPts val="1000"/>
              </a:spcBef>
              <a:spcAft>
                <a:spcPts val="0"/>
              </a:spcAft>
              <a:buClr>
                <a:schemeClr val="dk1"/>
              </a:buClr>
              <a:buSzPct val="100000"/>
              <a:buChar char="•"/>
            </a:pPr>
            <a:r>
              <a:rPr lang="sv-SE" sz="2600">
                <a:latin typeface="Arial"/>
                <a:ea typeface="Arial"/>
                <a:cs typeface="Arial"/>
                <a:sym typeface="Arial"/>
              </a:rPr>
              <a:t>Har ni inspirerats eller fått någon idé av de andra grupperna? </a:t>
            </a:r>
            <a:endParaRPr sz="2600">
              <a:latin typeface="Arial"/>
              <a:ea typeface="Arial"/>
              <a:cs typeface="Arial"/>
              <a:sym typeface="Arial"/>
            </a:endParaRPr>
          </a:p>
          <a:p>
            <a:pPr indent="-214942" lvl="0" marL="228600" rtl="0" algn="l">
              <a:lnSpc>
                <a:spcPct val="120000"/>
              </a:lnSpc>
              <a:spcBef>
                <a:spcPts val="1000"/>
              </a:spcBef>
              <a:spcAft>
                <a:spcPts val="0"/>
              </a:spcAft>
              <a:buClr>
                <a:schemeClr val="dk1"/>
              </a:buClr>
              <a:buSzPct val="100000"/>
              <a:buChar char="•"/>
            </a:pPr>
            <a:r>
              <a:rPr lang="sv-SE" sz="2600">
                <a:latin typeface="Arial"/>
                <a:ea typeface="Arial"/>
                <a:cs typeface="Arial"/>
                <a:sym typeface="Arial"/>
              </a:rPr>
              <a:t>Kan man kombinera flera gruppers lösningar och få något ännu bättre?</a:t>
            </a:r>
            <a:endParaRPr sz="2600">
              <a:latin typeface="Arial"/>
              <a:ea typeface="Arial"/>
              <a:cs typeface="Arial"/>
              <a:sym typeface="Arial"/>
            </a:endParaRPr>
          </a:p>
          <a:p>
            <a:pPr indent="-214944" lvl="0" marL="228600" rtl="0" algn="l">
              <a:lnSpc>
                <a:spcPct val="120000"/>
              </a:lnSpc>
              <a:spcBef>
                <a:spcPts val="1000"/>
              </a:spcBef>
              <a:spcAft>
                <a:spcPts val="0"/>
              </a:spcAft>
              <a:buClr>
                <a:schemeClr val="dk1"/>
              </a:buClr>
              <a:buSzPct val="100000"/>
              <a:buChar char="•"/>
            </a:pPr>
            <a:r>
              <a:rPr lang="sv-SE" sz="2600">
                <a:latin typeface="Arial"/>
                <a:ea typeface="Arial"/>
                <a:cs typeface="Arial"/>
                <a:sym typeface="Arial"/>
              </a:rPr>
              <a:t>Att göra fel och att ha idéer som kanske inte går att genomföra är lärtillfällen. När det inte blir som man tänkt sig finns mycket att lära.</a:t>
            </a:r>
            <a:endParaRPr sz="2600">
              <a:latin typeface="Arial"/>
              <a:ea typeface="Arial"/>
              <a:cs typeface="Arial"/>
              <a:sym typeface="Arial"/>
            </a:endParaRPr>
          </a:p>
          <a:p>
            <a:pPr indent="-214944" lvl="0" marL="228600" rtl="0" algn="l">
              <a:lnSpc>
                <a:spcPct val="120000"/>
              </a:lnSpc>
              <a:spcBef>
                <a:spcPts val="1000"/>
              </a:spcBef>
              <a:spcAft>
                <a:spcPts val="0"/>
              </a:spcAft>
              <a:buClr>
                <a:schemeClr val="dk1"/>
              </a:buClr>
              <a:buSzPct val="100000"/>
              <a:buChar char="•"/>
            </a:pPr>
            <a:r>
              <a:rPr lang="sv-SE" sz="2600">
                <a:latin typeface="Arial"/>
                <a:ea typeface="Arial"/>
                <a:cs typeface="Arial"/>
                <a:sym typeface="Arial"/>
              </a:rPr>
              <a:t>Vad har jag lärt mig? Vad skulle vi gjort annorlunda om vi gjorde projektet en gång till?</a:t>
            </a:r>
            <a:endParaRPr sz="2600">
              <a:latin typeface="Arial"/>
              <a:ea typeface="Arial"/>
              <a:cs typeface="Arial"/>
              <a:sym typeface="Arial"/>
            </a:endParaRPr>
          </a:p>
          <a:p>
            <a:pPr indent="-214942" lvl="0" marL="228600" rtl="0" algn="l">
              <a:lnSpc>
                <a:spcPct val="120000"/>
              </a:lnSpc>
              <a:spcBef>
                <a:spcPts val="1000"/>
              </a:spcBef>
              <a:spcAft>
                <a:spcPts val="0"/>
              </a:spcAft>
              <a:buClr>
                <a:schemeClr val="dk1"/>
              </a:buClr>
              <a:buSzPct val="100000"/>
              <a:buChar char="•"/>
            </a:pPr>
            <a:r>
              <a:rPr lang="sv-SE" sz="2600">
                <a:latin typeface="Arial"/>
                <a:ea typeface="Arial"/>
                <a:cs typeface="Arial"/>
                <a:sym typeface="Arial"/>
              </a:rPr>
              <a:t>Hållbarhet utifrån de olika aspekterna</a:t>
            </a:r>
            <a:endParaRPr sz="2600">
              <a:latin typeface="Arial"/>
              <a:ea typeface="Arial"/>
              <a:cs typeface="Arial"/>
              <a:sym typeface="Arial"/>
            </a:endParaRPr>
          </a:p>
          <a:p>
            <a:pPr indent="-214944" lvl="0" marL="228600" rtl="0" algn="l">
              <a:lnSpc>
                <a:spcPct val="120000"/>
              </a:lnSpc>
              <a:spcBef>
                <a:spcPts val="1000"/>
              </a:spcBef>
              <a:spcAft>
                <a:spcPts val="0"/>
              </a:spcAft>
              <a:buSzPct val="100000"/>
              <a:buFont typeface="Arial"/>
              <a:buChar char="•"/>
            </a:pPr>
            <a:r>
              <a:rPr lang="sv-SE" sz="2600">
                <a:latin typeface="Arial"/>
                <a:ea typeface="Arial"/>
                <a:cs typeface="Arial"/>
                <a:sym typeface="Arial"/>
              </a:rPr>
              <a:t>Hur var det att arbeta med Tekprenörens problemlösningsprocess?</a:t>
            </a:r>
            <a:endParaRPr sz="2600">
              <a:latin typeface="Arial"/>
              <a:ea typeface="Arial"/>
              <a:cs typeface="Arial"/>
              <a:sym typeface="Arial"/>
            </a:endParaRPr>
          </a:p>
          <a:p>
            <a:pPr indent="-117475"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p:txBody>
      </p:sp>
      <p:pic>
        <p:nvPicPr>
          <p:cNvPr id="266" name="Google Shape;266;p25"/>
          <p:cNvPicPr preferRelativeResize="0"/>
          <p:nvPr/>
        </p:nvPicPr>
        <p:blipFill rotWithShape="1">
          <a:blip r:embed="rId3">
            <a:alphaModFix/>
          </a:blip>
          <a:srcRect b="0" l="0" r="0" t="0"/>
          <a:stretch/>
        </p:blipFill>
        <p:spPr>
          <a:xfrm>
            <a:off x="8493125" y="365125"/>
            <a:ext cx="3333750" cy="971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
          <p:cNvSpPr txBox="1"/>
          <p:nvPr>
            <p:ph type="ctrTitle"/>
          </p:nvPr>
        </p:nvSpPr>
        <p:spPr>
          <a:xfrm>
            <a:off x="708971" y="185205"/>
            <a:ext cx="10774057" cy="191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sv-SE">
                <a:latin typeface="Arial"/>
                <a:ea typeface="Arial"/>
                <a:cs typeface="Arial"/>
                <a:sym typeface="Arial"/>
              </a:rPr>
              <a:t>Bra jobbat alla Tekprenörer!</a:t>
            </a:r>
            <a:endParaRPr>
              <a:latin typeface="Arial"/>
              <a:ea typeface="Arial"/>
              <a:cs typeface="Arial"/>
              <a:sym typeface="Arial"/>
            </a:endParaRPr>
          </a:p>
        </p:txBody>
      </p:sp>
      <p:sp>
        <p:nvSpPr>
          <p:cNvPr id="273" name="Google Shape;273;p5"/>
          <p:cNvSpPr txBox="1"/>
          <p:nvPr>
            <p:ph idx="1" type="subTitle"/>
          </p:nvPr>
        </p:nvSpPr>
        <p:spPr>
          <a:xfrm>
            <a:off x="1718548" y="4993595"/>
            <a:ext cx="8754900" cy="2008500"/>
          </a:xfrm>
          <a:prstGeom prst="rect">
            <a:avLst/>
          </a:prstGeom>
          <a:noFill/>
          <a:ln>
            <a:noFill/>
          </a:ln>
        </p:spPr>
        <p:txBody>
          <a:bodyPr anchorCtr="0" anchor="t" bIns="45700" lIns="91425" spcFirstLastPara="1" rIns="91425" wrap="square" tIns="45700">
            <a:noAutofit/>
          </a:bodyPr>
          <a:lstStyle/>
          <a:p>
            <a:pPr indent="0" lvl="0" marL="0" rtl="0" algn="ctr">
              <a:lnSpc>
                <a:spcPct val="97000"/>
              </a:lnSpc>
              <a:spcBef>
                <a:spcPts val="1800"/>
              </a:spcBef>
              <a:spcAft>
                <a:spcPts val="0"/>
              </a:spcAft>
              <a:buClr>
                <a:schemeClr val="dk1"/>
              </a:buClr>
              <a:buSzPts val="1850"/>
              <a:buNone/>
            </a:pPr>
            <a:r>
              <a:rPr b="1" lang="sv-SE" sz="1600">
                <a:latin typeface="Arial"/>
                <a:ea typeface="Arial"/>
                <a:cs typeface="Arial"/>
                <a:sym typeface="Arial"/>
              </a:rPr>
              <a:t>Hoppas att ni har lärt er något nytt om entreprenörskap och teknik!</a:t>
            </a:r>
            <a:endParaRPr/>
          </a:p>
          <a:p>
            <a:pPr indent="0" lvl="0" marL="0" rtl="0" algn="ctr">
              <a:lnSpc>
                <a:spcPct val="97000"/>
              </a:lnSpc>
              <a:spcBef>
                <a:spcPts val="1800"/>
              </a:spcBef>
              <a:spcAft>
                <a:spcPts val="0"/>
              </a:spcAft>
              <a:buClr>
                <a:schemeClr val="dk1"/>
              </a:buClr>
              <a:buSzPts val="1850"/>
              <a:buNone/>
            </a:pPr>
            <a:r>
              <a:rPr b="1" lang="sv-SE" sz="1600">
                <a:latin typeface="Arial"/>
                <a:ea typeface="Arial"/>
                <a:cs typeface="Arial"/>
                <a:sym typeface="Arial"/>
              </a:rPr>
              <a:t>Hoppas att ni tar med er de här kunskaperna in i framtiden!</a:t>
            </a:r>
            <a:endParaRPr b="1" sz="1600">
              <a:latin typeface="Arial"/>
              <a:ea typeface="Arial"/>
              <a:cs typeface="Arial"/>
              <a:sym typeface="Arial"/>
            </a:endParaRPr>
          </a:p>
          <a:p>
            <a:pPr indent="0" lvl="0" marL="0" rtl="0" algn="l">
              <a:lnSpc>
                <a:spcPct val="97000"/>
              </a:lnSpc>
              <a:spcBef>
                <a:spcPts val="1800"/>
              </a:spcBef>
              <a:spcAft>
                <a:spcPts val="0"/>
              </a:spcAft>
              <a:buClr>
                <a:schemeClr val="dk1"/>
              </a:buClr>
              <a:buSzPts val="1850"/>
              <a:buNone/>
            </a:pPr>
            <a:r>
              <a:t/>
            </a:r>
            <a:endParaRPr b="1" sz="1600">
              <a:latin typeface="Arial"/>
              <a:ea typeface="Arial"/>
              <a:cs typeface="Arial"/>
              <a:sym typeface="Arial"/>
            </a:endParaRPr>
          </a:p>
          <a:p>
            <a:pPr indent="0" lvl="0" marL="0" rtl="0" algn="l">
              <a:lnSpc>
                <a:spcPct val="97000"/>
              </a:lnSpc>
              <a:spcBef>
                <a:spcPts val="1800"/>
              </a:spcBef>
              <a:spcAft>
                <a:spcPts val="0"/>
              </a:spcAft>
              <a:buClr>
                <a:schemeClr val="dk1"/>
              </a:buClr>
              <a:buSzPts val="1480"/>
              <a:buNone/>
            </a:pPr>
            <a:r>
              <a:t/>
            </a:r>
            <a:endParaRPr b="1" sz="1600">
              <a:latin typeface="Arial"/>
              <a:ea typeface="Arial"/>
              <a:cs typeface="Arial"/>
              <a:sym typeface="Arial"/>
            </a:endParaRPr>
          </a:p>
          <a:p>
            <a:pPr indent="0" lvl="0" marL="0" rtl="0" algn="l">
              <a:lnSpc>
                <a:spcPct val="97000"/>
              </a:lnSpc>
              <a:spcBef>
                <a:spcPts val="1800"/>
              </a:spcBef>
              <a:spcAft>
                <a:spcPts val="0"/>
              </a:spcAft>
              <a:buClr>
                <a:schemeClr val="dk1"/>
              </a:buClr>
              <a:buSzPts val="1480"/>
              <a:buNone/>
            </a:pPr>
            <a:r>
              <a:t/>
            </a:r>
            <a:endParaRPr sz="1100">
              <a:latin typeface="Arial"/>
              <a:ea typeface="Arial"/>
              <a:cs typeface="Arial"/>
              <a:sym typeface="Arial"/>
            </a:endParaRPr>
          </a:p>
        </p:txBody>
      </p:sp>
      <p:sp>
        <p:nvSpPr>
          <p:cNvPr id="274" name="Google Shape;274;p5"/>
          <p:cNvSpPr/>
          <p:nvPr/>
        </p:nvSpPr>
        <p:spPr>
          <a:xfrm>
            <a:off x="7915136" y="2093698"/>
            <a:ext cx="2194931" cy="611166"/>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chemeClr val="dk1"/>
                </a:solidFill>
                <a:latin typeface="Arial"/>
                <a:ea typeface="Arial"/>
                <a:cs typeface="Arial"/>
                <a:sym typeface="Arial"/>
              </a:rPr>
              <a:t>KREATIV</a:t>
            </a:r>
            <a:endParaRPr b="0" i="0" sz="1200" u="none" cap="none" strike="noStrike">
              <a:solidFill>
                <a:srgbClr val="000000"/>
              </a:solidFill>
              <a:latin typeface="Arial"/>
              <a:ea typeface="Arial"/>
              <a:cs typeface="Arial"/>
              <a:sym typeface="Arial"/>
            </a:endParaRPr>
          </a:p>
        </p:txBody>
      </p:sp>
      <p:sp>
        <p:nvSpPr>
          <p:cNvPr id="275" name="Google Shape;275;p5"/>
          <p:cNvSpPr/>
          <p:nvPr/>
        </p:nvSpPr>
        <p:spPr>
          <a:xfrm>
            <a:off x="1944210" y="2036763"/>
            <a:ext cx="2004324" cy="611166"/>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chemeClr val="dk1"/>
                </a:solidFill>
                <a:latin typeface="Arial"/>
                <a:ea typeface="Arial"/>
                <a:cs typeface="Arial"/>
                <a:sym typeface="Arial"/>
              </a:rPr>
              <a:t>NYFIKEN</a:t>
            </a:r>
            <a:endParaRPr b="0" i="0" sz="1200" u="none" cap="none" strike="noStrike">
              <a:solidFill>
                <a:srgbClr val="000000"/>
              </a:solidFill>
              <a:latin typeface="Arial"/>
              <a:ea typeface="Arial"/>
              <a:cs typeface="Arial"/>
              <a:sym typeface="Arial"/>
            </a:endParaRPr>
          </a:p>
        </p:txBody>
      </p:sp>
      <p:sp>
        <p:nvSpPr>
          <p:cNvPr id="276" name="Google Shape;276;p5"/>
          <p:cNvSpPr/>
          <p:nvPr/>
        </p:nvSpPr>
        <p:spPr>
          <a:xfrm>
            <a:off x="8171515" y="3571426"/>
            <a:ext cx="3239563" cy="713574"/>
          </a:xfrm>
          <a:custGeom>
            <a:rect b="b" l="l" r="r" t="t"/>
            <a:pathLst>
              <a:path extrusionOk="0" fill="none" h="809509" w="3416533">
                <a:moveTo>
                  <a:pt x="0" y="0"/>
                </a:moveTo>
                <a:cubicBezTo>
                  <a:pt x="246293" y="12778"/>
                  <a:pt x="377209" y="-13119"/>
                  <a:pt x="683307" y="0"/>
                </a:cubicBezTo>
                <a:cubicBezTo>
                  <a:pt x="989405" y="13119"/>
                  <a:pt x="1131279" y="-3854"/>
                  <a:pt x="1264117" y="0"/>
                </a:cubicBezTo>
                <a:cubicBezTo>
                  <a:pt x="1396955" y="3854"/>
                  <a:pt x="1805879" y="-327"/>
                  <a:pt x="1947424" y="0"/>
                </a:cubicBezTo>
                <a:cubicBezTo>
                  <a:pt x="2088969" y="327"/>
                  <a:pt x="2327967" y="25886"/>
                  <a:pt x="2528234" y="0"/>
                </a:cubicBezTo>
                <a:cubicBezTo>
                  <a:pt x="2728501" y="-25886"/>
                  <a:pt x="3090522" y="15639"/>
                  <a:pt x="3416533" y="0"/>
                </a:cubicBezTo>
                <a:cubicBezTo>
                  <a:pt x="3408491" y="171521"/>
                  <a:pt x="3431309" y="254255"/>
                  <a:pt x="3416533" y="396659"/>
                </a:cubicBezTo>
                <a:cubicBezTo>
                  <a:pt x="3401757" y="539063"/>
                  <a:pt x="3404679" y="722512"/>
                  <a:pt x="3416533" y="809509"/>
                </a:cubicBezTo>
                <a:cubicBezTo>
                  <a:pt x="3091239" y="835470"/>
                  <a:pt x="2990151" y="814954"/>
                  <a:pt x="2664896" y="809509"/>
                </a:cubicBezTo>
                <a:cubicBezTo>
                  <a:pt x="2339641" y="804064"/>
                  <a:pt x="2164731" y="807070"/>
                  <a:pt x="1981589" y="809509"/>
                </a:cubicBezTo>
                <a:cubicBezTo>
                  <a:pt x="1798447" y="811948"/>
                  <a:pt x="1550449" y="780816"/>
                  <a:pt x="1366613" y="809509"/>
                </a:cubicBezTo>
                <a:cubicBezTo>
                  <a:pt x="1182777" y="838202"/>
                  <a:pt x="1021667" y="812141"/>
                  <a:pt x="683307" y="809509"/>
                </a:cubicBezTo>
                <a:cubicBezTo>
                  <a:pt x="344947" y="806877"/>
                  <a:pt x="325343" y="781125"/>
                  <a:pt x="0" y="809509"/>
                </a:cubicBezTo>
                <a:cubicBezTo>
                  <a:pt x="5486" y="669690"/>
                  <a:pt x="-15604" y="564749"/>
                  <a:pt x="0" y="429040"/>
                </a:cubicBezTo>
                <a:cubicBezTo>
                  <a:pt x="15604" y="293331"/>
                  <a:pt x="-10037" y="125229"/>
                  <a:pt x="0" y="0"/>
                </a:cubicBezTo>
                <a:close/>
              </a:path>
              <a:path extrusionOk="0" h="809509" w="3416533">
                <a:moveTo>
                  <a:pt x="0" y="0"/>
                </a:moveTo>
                <a:cubicBezTo>
                  <a:pt x="226223" y="-6864"/>
                  <a:pt x="385969" y="-15025"/>
                  <a:pt x="580811" y="0"/>
                </a:cubicBezTo>
                <a:cubicBezTo>
                  <a:pt x="775653" y="15025"/>
                  <a:pt x="922778" y="-12680"/>
                  <a:pt x="1161621" y="0"/>
                </a:cubicBezTo>
                <a:cubicBezTo>
                  <a:pt x="1400464" y="12680"/>
                  <a:pt x="1593449" y="16595"/>
                  <a:pt x="1776597" y="0"/>
                </a:cubicBezTo>
                <a:cubicBezTo>
                  <a:pt x="1959745" y="-16595"/>
                  <a:pt x="2324418" y="-23404"/>
                  <a:pt x="2528234" y="0"/>
                </a:cubicBezTo>
                <a:cubicBezTo>
                  <a:pt x="2732050" y="23404"/>
                  <a:pt x="3144394" y="-39855"/>
                  <a:pt x="3416533" y="0"/>
                </a:cubicBezTo>
                <a:cubicBezTo>
                  <a:pt x="3432563" y="162990"/>
                  <a:pt x="3427651" y="219792"/>
                  <a:pt x="3416533" y="388564"/>
                </a:cubicBezTo>
                <a:cubicBezTo>
                  <a:pt x="3405415" y="557336"/>
                  <a:pt x="3396931" y="715837"/>
                  <a:pt x="3416533" y="809509"/>
                </a:cubicBezTo>
                <a:cubicBezTo>
                  <a:pt x="3249423" y="816262"/>
                  <a:pt x="2969093" y="795098"/>
                  <a:pt x="2835722" y="809509"/>
                </a:cubicBezTo>
                <a:cubicBezTo>
                  <a:pt x="2702351" y="823920"/>
                  <a:pt x="2411481" y="823759"/>
                  <a:pt x="2220746" y="809509"/>
                </a:cubicBezTo>
                <a:cubicBezTo>
                  <a:pt x="2030011" y="795259"/>
                  <a:pt x="1830792" y="837406"/>
                  <a:pt x="1503275" y="809509"/>
                </a:cubicBezTo>
                <a:cubicBezTo>
                  <a:pt x="1175758" y="781612"/>
                  <a:pt x="1174804" y="783145"/>
                  <a:pt x="888299" y="809509"/>
                </a:cubicBezTo>
                <a:cubicBezTo>
                  <a:pt x="601794" y="835873"/>
                  <a:pt x="406042" y="808591"/>
                  <a:pt x="0" y="809509"/>
                </a:cubicBezTo>
                <a:cubicBezTo>
                  <a:pt x="-3924" y="706119"/>
                  <a:pt x="8913" y="573176"/>
                  <a:pt x="0" y="412850"/>
                </a:cubicBezTo>
                <a:cubicBezTo>
                  <a:pt x="-8913" y="252524"/>
                  <a:pt x="-15815" y="129625"/>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chemeClr val="dk1"/>
                </a:solidFill>
                <a:latin typeface="Arial"/>
                <a:ea typeface="Arial"/>
                <a:cs typeface="Arial"/>
                <a:sym typeface="Arial"/>
              </a:rPr>
              <a:t>TA-SIG-FÖRSAM</a:t>
            </a:r>
            <a:endParaRPr b="0" i="0" sz="1200" u="none" cap="none" strike="noStrike">
              <a:solidFill>
                <a:srgbClr val="000000"/>
              </a:solidFill>
              <a:latin typeface="Arial"/>
              <a:ea typeface="Arial"/>
              <a:cs typeface="Arial"/>
              <a:sym typeface="Arial"/>
            </a:endParaRPr>
          </a:p>
        </p:txBody>
      </p:sp>
      <p:sp>
        <p:nvSpPr>
          <p:cNvPr id="277" name="Google Shape;277;p5"/>
          <p:cNvSpPr/>
          <p:nvPr/>
        </p:nvSpPr>
        <p:spPr>
          <a:xfrm>
            <a:off x="1430579" y="3673835"/>
            <a:ext cx="2355947" cy="611165"/>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chemeClr val="dk1"/>
                </a:solidFill>
                <a:latin typeface="Arial"/>
                <a:ea typeface="Arial"/>
                <a:cs typeface="Arial"/>
                <a:sym typeface="Arial"/>
              </a:rPr>
              <a:t>METODISK</a:t>
            </a:r>
            <a:endParaRPr b="0" i="0" sz="1200" u="none" cap="none" strike="noStrike">
              <a:solidFill>
                <a:srgbClr val="000000"/>
              </a:solidFill>
              <a:latin typeface="Arial"/>
              <a:ea typeface="Arial"/>
              <a:cs typeface="Arial"/>
              <a:sym typeface="Arial"/>
            </a:endParaRPr>
          </a:p>
        </p:txBody>
      </p:sp>
      <p:pic>
        <p:nvPicPr>
          <p:cNvPr id="278" name="Google Shape;278;p5"/>
          <p:cNvPicPr preferRelativeResize="0"/>
          <p:nvPr/>
        </p:nvPicPr>
        <p:blipFill rotWithShape="1">
          <a:blip r:embed="rId3">
            <a:alphaModFix/>
          </a:blip>
          <a:srcRect b="0" l="0" r="0" t="0"/>
          <a:stretch/>
        </p:blipFill>
        <p:spPr>
          <a:xfrm>
            <a:off x="4868124" y="2036763"/>
            <a:ext cx="2455749" cy="2513026"/>
          </a:xfrm>
          <a:prstGeom prst="rect">
            <a:avLst/>
          </a:prstGeom>
          <a:noFill/>
          <a:ln>
            <a:noFill/>
          </a:ln>
        </p:spPr>
      </p:pic>
      <p:pic>
        <p:nvPicPr>
          <p:cNvPr id="279" name="Google Shape;279;p5"/>
          <p:cNvPicPr preferRelativeResize="0"/>
          <p:nvPr/>
        </p:nvPicPr>
        <p:blipFill rotWithShape="1">
          <a:blip r:embed="rId4">
            <a:alphaModFix/>
          </a:blip>
          <a:srcRect b="0" l="0" r="0" t="0"/>
          <a:stretch/>
        </p:blipFill>
        <p:spPr>
          <a:xfrm>
            <a:off x="4295684" y="1492968"/>
            <a:ext cx="3600634" cy="36006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2232ade7c7f_0_0"/>
          <p:cNvPicPr preferRelativeResize="0"/>
          <p:nvPr/>
        </p:nvPicPr>
        <p:blipFill rotWithShape="1">
          <a:blip r:embed="rId3">
            <a:alphaModFix/>
          </a:blip>
          <a:srcRect b="8822" l="11573" r="10803" t="9035"/>
          <a:stretch/>
        </p:blipFill>
        <p:spPr>
          <a:xfrm>
            <a:off x="203825" y="2914225"/>
            <a:ext cx="3257550" cy="3446964"/>
          </a:xfrm>
          <a:prstGeom prst="rect">
            <a:avLst/>
          </a:prstGeom>
          <a:noFill/>
          <a:ln>
            <a:noFill/>
          </a:ln>
        </p:spPr>
      </p:pic>
      <p:sp>
        <p:nvSpPr>
          <p:cNvPr id="92" name="Google Shape;92;g2232ade7c7f_0_0"/>
          <p:cNvSpPr txBox="1"/>
          <p:nvPr>
            <p:ph type="ctrTitle"/>
          </p:nvPr>
        </p:nvSpPr>
        <p:spPr>
          <a:xfrm>
            <a:off x="3255325" y="1729175"/>
            <a:ext cx="7998000" cy="191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sv-SE">
                <a:latin typeface="Arial"/>
                <a:ea typeface="Arial"/>
                <a:cs typeface="Arial"/>
                <a:sym typeface="Arial"/>
              </a:rPr>
              <a:t>Vad gör en Tekprenör?</a:t>
            </a:r>
            <a:endParaRPr/>
          </a:p>
        </p:txBody>
      </p:sp>
      <p:sp>
        <p:nvSpPr>
          <p:cNvPr id="93" name="Google Shape;93;g2232ade7c7f_0_0"/>
          <p:cNvSpPr txBox="1"/>
          <p:nvPr/>
        </p:nvSpPr>
        <p:spPr>
          <a:xfrm>
            <a:off x="4405837" y="3944300"/>
            <a:ext cx="6847500" cy="1014900"/>
          </a:xfrm>
          <a:prstGeom prst="rect">
            <a:avLst/>
          </a:prstGeom>
          <a:noFill/>
          <a:ln>
            <a:noFill/>
          </a:ln>
        </p:spPr>
        <p:txBody>
          <a:bodyPr anchorCtr="0" anchor="t" bIns="91425" lIns="91425" spcFirstLastPara="1" rIns="91425" wrap="square" tIns="91425">
            <a:spAutoFit/>
          </a:bodyPr>
          <a:lstStyle/>
          <a:p>
            <a:pPr indent="0" lvl="0" marL="0" marR="0" rtl="0" algn="l">
              <a:lnSpc>
                <a:spcPct val="97000"/>
              </a:lnSpc>
              <a:spcBef>
                <a:spcPts val="1800"/>
              </a:spcBef>
              <a:spcAft>
                <a:spcPts val="0"/>
              </a:spcAft>
              <a:buClr>
                <a:srgbClr val="000000"/>
              </a:buClr>
              <a:buSzPts val="2780"/>
              <a:buFont typeface="Arial"/>
              <a:buNone/>
            </a:pPr>
            <a:r>
              <a:rPr b="0" i="0" lang="sv-SE" sz="2780" u="none" cap="none" strike="noStrike">
                <a:solidFill>
                  <a:schemeClr val="dk1"/>
                </a:solidFill>
                <a:latin typeface="Arial"/>
                <a:ea typeface="Arial"/>
                <a:cs typeface="Arial"/>
                <a:sym typeface="Arial"/>
              </a:rPr>
              <a:t>Tekprenörens uppgift är att hitta problem och att lösa dem med teknik! </a:t>
            </a:r>
            <a:endParaRPr b="0" i="0" sz="2780" u="none" cap="none" strike="noStrike">
              <a:solidFill>
                <a:schemeClr val="dk1"/>
              </a:solidFill>
              <a:latin typeface="Arial"/>
              <a:ea typeface="Arial"/>
              <a:cs typeface="Arial"/>
              <a:sym typeface="Arial"/>
            </a:endParaRPr>
          </a:p>
        </p:txBody>
      </p:sp>
      <p:pic>
        <p:nvPicPr>
          <p:cNvPr id="94" name="Google Shape;94;g2232ade7c7f_0_0"/>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a:off x="838200" y="1056250"/>
            <a:ext cx="8473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Uppvärmningsövning - elefant</a:t>
            </a:r>
            <a:endParaRPr>
              <a:latin typeface="Arial"/>
              <a:ea typeface="Arial"/>
              <a:cs typeface="Arial"/>
              <a:sym typeface="Arial"/>
            </a:endParaRPr>
          </a:p>
        </p:txBody>
      </p:sp>
      <p:sp>
        <p:nvSpPr>
          <p:cNvPr id="101" name="Google Shape;101;p4"/>
          <p:cNvSpPr txBox="1"/>
          <p:nvPr>
            <p:ph idx="1" type="body"/>
          </p:nvPr>
        </p:nvSpPr>
        <p:spPr>
          <a:xfrm>
            <a:off x="838200" y="2381950"/>
            <a:ext cx="8076300" cy="37950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1800"/>
              <a:buNone/>
            </a:pPr>
            <a:r>
              <a:t/>
            </a:r>
            <a:endParaRPr b="1" sz="1800">
              <a:latin typeface="Arial"/>
              <a:ea typeface="Arial"/>
              <a:cs typeface="Arial"/>
              <a:sym typeface="Arial"/>
            </a:endParaRPr>
          </a:p>
          <a:p>
            <a:pPr indent="0" lvl="0" marL="0" rtl="0" algn="l">
              <a:lnSpc>
                <a:spcPct val="107000"/>
              </a:lnSpc>
              <a:spcBef>
                <a:spcPts val="1800"/>
              </a:spcBef>
              <a:spcAft>
                <a:spcPts val="0"/>
              </a:spcAft>
              <a:buClr>
                <a:schemeClr val="dk1"/>
              </a:buClr>
              <a:buSzPts val="1800"/>
              <a:buNone/>
            </a:pPr>
            <a:r>
              <a:rPr b="1" lang="sv-SE" sz="2000">
                <a:latin typeface="Arial"/>
                <a:ea typeface="Arial"/>
                <a:cs typeface="Arial"/>
                <a:sym typeface="Arial"/>
              </a:rPr>
              <a:t>A4 papper – blunda och skapa en elefant av ditt papper</a:t>
            </a:r>
            <a:endParaRPr/>
          </a:p>
          <a:p>
            <a:pPr indent="0" lvl="0" marL="0" rtl="0" algn="l">
              <a:lnSpc>
                <a:spcPct val="107000"/>
              </a:lnSpc>
              <a:spcBef>
                <a:spcPts val="1800"/>
              </a:spcBef>
              <a:spcAft>
                <a:spcPts val="0"/>
              </a:spcAft>
              <a:buClr>
                <a:schemeClr val="dk1"/>
              </a:buClr>
              <a:buSzPts val="1800"/>
              <a:buNone/>
            </a:pPr>
            <a:r>
              <a:rPr lang="sv-SE" sz="2000">
                <a:latin typeface="Arial"/>
                <a:ea typeface="Arial"/>
                <a:cs typeface="Arial"/>
                <a:sym typeface="Arial"/>
              </a:rPr>
              <a:t>Titta på de olika elefanterna och se hur många olika rätta sätt det finns att skapa en elefant på!</a:t>
            </a:r>
            <a:endParaRPr sz="2000">
              <a:latin typeface="Arial"/>
              <a:ea typeface="Arial"/>
              <a:cs typeface="Arial"/>
              <a:sym typeface="Arial"/>
            </a:endParaRPr>
          </a:p>
          <a:p>
            <a:pPr indent="0" lvl="0" marL="0" rtl="0" algn="l">
              <a:lnSpc>
                <a:spcPct val="107000"/>
              </a:lnSpc>
              <a:spcBef>
                <a:spcPts val="1800"/>
              </a:spcBef>
              <a:spcAft>
                <a:spcPts val="0"/>
              </a:spcAft>
              <a:buClr>
                <a:schemeClr val="dk1"/>
              </a:buClr>
              <a:buSzPts val="1800"/>
              <a:buNone/>
            </a:pPr>
            <a:r>
              <a:t/>
            </a:r>
            <a:endParaRPr sz="1800">
              <a:latin typeface="Arial"/>
              <a:ea typeface="Arial"/>
              <a:cs typeface="Arial"/>
              <a:sym typeface="Arial"/>
            </a:endParaRPr>
          </a:p>
          <a:p>
            <a:pPr indent="0" lvl="0" marL="0" rtl="0" algn="l">
              <a:lnSpc>
                <a:spcPct val="107000"/>
              </a:lnSpc>
              <a:spcBef>
                <a:spcPts val="1800"/>
              </a:spcBef>
              <a:spcAft>
                <a:spcPts val="0"/>
              </a:spcAft>
              <a:buClr>
                <a:schemeClr val="dk1"/>
              </a:buClr>
              <a:buSzPts val="1800"/>
              <a:buNone/>
            </a:pPr>
            <a:r>
              <a:t/>
            </a:r>
            <a:endParaRPr>
              <a:latin typeface="Arial"/>
              <a:ea typeface="Arial"/>
              <a:cs typeface="Arial"/>
              <a:sym typeface="Arial"/>
            </a:endParaRPr>
          </a:p>
        </p:txBody>
      </p:sp>
      <p:grpSp>
        <p:nvGrpSpPr>
          <p:cNvPr id="102" name="Google Shape;102;p4"/>
          <p:cNvGrpSpPr/>
          <p:nvPr/>
        </p:nvGrpSpPr>
        <p:grpSpPr>
          <a:xfrm>
            <a:off x="7844338" y="5192355"/>
            <a:ext cx="3790738" cy="984470"/>
            <a:chOff x="8079261" y="718632"/>
            <a:chExt cx="3790738" cy="984470"/>
          </a:xfrm>
        </p:grpSpPr>
        <p:sp>
          <p:nvSpPr>
            <p:cNvPr id="103" name="Google Shape;103;p4"/>
            <p:cNvSpPr/>
            <p:nvPr/>
          </p:nvSpPr>
          <p:spPr>
            <a:xfrm>
              <a:off x="8079261" y="718632"/>
              <a:ext cx="3768840" cy="984470"/>
            </a:xfrm>
            <a:custGeom>
              <a:rect b="b" l="l" r="r" t="t"/>
              <a:pathLst>
                <a:path extrusionOk="0" fill="none" h="984470" w="3768840">
                  <a:moveTo>
                    <a:pt x="0" y="0"/>
                  </a:moveTo>
                  <a:cubicBezTo>
                    <a:pt x="211033" y="-18479"/>
                    <a:pt x="446065" y="15658"/>
                    <a:pt x="703517" y="0"/>
                  </a:cubicBezTo>
                  <a:cubicBezTo>
                    <a:pt x="960969" y="-15658"/>
                    <a:pt x="1099648" y="-22318"/>
                    <a:pt x="1218592" y="0"/>
                  </a:cubicBezTo>
                  <a:cubicBezTo>
                    <a:pt x="1337536" y="22318"/>
                    <a:pt x="1583301" y="-20375"/>
                    <a:pt x="1846732" y="0"/>
                  </a:cubicBezTo>
                  <a:cubicBezTo>
                    <a:pt x="2110163" y="20375"/>
                    <a:pt x="2262603" y="-13129"/>
                    <a:pt x="2437183" y="0"/>
                  </a:cubicBezTo>
                  <a:cubicBezTo>
                    <a:pt x="2611763" y="13129"/>
                    <a:pt x="2838795" y="13522"/>
                    <a:pt x="3065323" y="0"/>
                  </a:cubicBezTo>
                  <a:cubicBezTo>
                    <a:pt x="3291851" y="-13522"/>
                    <a:pt x="3480560" y="29541"/>
                    <a:pt x="3768840" y="0"/>
                  </a:cubicBezTo>
                  <a:cubicBezTo>
                    <a:pt x="3775352" y="170237"/>
                    <a:pt x="3764641" y="341521"/>
                    <a:pt x="3768840" y="472546"/>
                  </a:cubicBezTo>
                  <a:cubicBezTo>
                    <a:pt x="3773039" y="603571"/>
                    <a:pt x="3752188" y="730156"/>
                    <a:pt x="3768840" y="984470"/>
                  </a:cubicBezTo>
                  <a:cubicBezTo>
                    <a:pt x="3628778" y="1001628"/>
                    <a:pt x="3413006" y="972551"/>
                    <a:pt x="3103012" y="984470"/>
                  </a:cubicBezTo>
                  <a:cubicBezTo>
                    <a:pt x="2793018" y="996389"/>
                    <a:pt x="2783050" y="991336"/>
                    <a:pt x="2512560" y="984470"/>
                  </a:cubicBezTo>
                  <a:cubicBezTo>
                    <a:pt x="2242070" y="977604"/>
                    <a:pt x="2162408" y="989081"/>
                    <a:pt x="1997485" y="984470"/>
                  </a:cubicBezTo>
                  <a:cubicBezTo>
                    <a:pt x="1832563" y="979859"/>
                    <a:pt x="1700187" y="960192"/>
                    <a:pt x="1482410" y="984470"/>
                  </a:cubicBezTo>
                  <a:cubicBezTo>
                    <a:pt x="1264633" y="1008748"/>
                    <a:pt x="959460" y="963856"/>
                    <a:pt x="816582" y="984470"/>
                  </a:cubicBezTo>
                  <a:cubicBezTo>
                    <a:pt x="673704" y="1005084"/>
                    <a:pt x="374099" y="1013696"/>
                    <a:pt x="0" y="984470"/>
                  </a:cubicBezTo>
                  <a:cubicBezTo>
                    <a:pt x="9452" y="768095"/>
                    <a:pt x="1394" y="669336"/>
                    <a:pt x="0" y="511924"/>
                  </a:cubicBezTo>
                  <a:cubicBezTo>
                    <a:pt x="-1394" y="354512"/>
                    <a:pt x="-6816" y="234609"/>
                    <a:pt x="0" y="0"/>
                  </a:cubicBezTo>
                  <a:close/>
                </a:path>
                <a:path extrusionOk="0" h="984470" w="3768840">
                  <a:moveTo>
                    <a:pt x="0" y="0"/>
                  </a:moveTo>
                  <a:cubicBezTo>
                    <a:pt x="159619" y="-2831"/>
                    <a:pt x="289016" y="-13968"/>
                    <a:pt x="515075" y="0"/>
                  </a:cubicBezTo>
                  <a:cubicBezTo>
                    <a:pt x="741134" y="13968"/>
                    <a:pt x="794411" y="-22349"/>
                    <a:pt x="1030150" y="0"/>
                  </a:cubicBezTo>
                  <a:cubicBezTo>
                    <a:pt x="1265890" y="22349"/>
                    <a:pt x="1433200" y="17466"/>
                    <a:pt x="1582913" y="0"/>
                  </a:cubicBezTo>
                  <a:cubicBezTo>
                    <a:pt x="1732626" y="-17466"/>
                    <a:pt x="1955733" y="10227"/>
                    <a:pt x="2286430" y="0"/>
                  </a:cubicBezTo>
                  <a:cubicBezTo>
                    <a:pt x="2617127" y="-10227"/>
                    <a:pt x="2720842" y="25385"/>
                    <a:pt x="2914570" y="0"/>
                  </a:cubicBezTo>
                  <a:cubicBezTo>
                    <a:pt x="3108298" y="-25385"/>
                    <a:pt x="3388038" y="13518"/>
                    <a:pt x="3768840" y="0"/>
                  </a:cubicBezTo>
                  <a:cubicBezTo>
                    <a:pt x="3769320" y="102901"/>
                    <a:pt x="3749654" y="271449"/>
                    <a:pt x="3768840" y="472546"/>
                  </a:cubicBezTo>
                  <a:cubicBezTo>
                    <a:pt x="3788026" y="673643"/>
                    <a:pt x="3750301" y="779499"/>
                    <a:pt x="3768840" y="984470"/>
                  </a:cubicBezTo>
                  <a:cubicBezTo>
                    <a:pt x="3597672" y="1004337"/>
                    <a:pt x="3280621" y="965871"/>
                    <a:pt x="3065323" y="984470"/>
                  </a:cubicBezTo>
                  <a:cubicBezTo>
                    <a:pt x="2850025" y="1003069"/>
                    <a:pt x="2561148" y="969471"/>
                    <a:pt x="2399495" y="984470"/>
                  </a:cubicBezTo>
                  <a:cubicBezTo>
                    <a:pt x="2237842" y="999469"/>
                    <a:pt x="2051420" y="998773"/>
                    <a:pt x="1846732" y="984470"/>
                  </a:cubicBezTo>
                  <a:cubicBezTo>
                    <a:pt x="1642044" y="970167"/>
                    <a:pt x="1301228" y="973414"/>
                    <a:pt x="1143215" y="984470"/>
                  </a:cubicBezTo>
                  <a:cubicBezTo>
                    <a:pt x="985202" y="995526"/>
                    <a:pt x="813129" y="995653"/>
                    <a:pt x="552763" y="984470"/>
                  </a:cubicBezTo>
                  <a:cubicBezTo>
                    <a:pt x="292397" y="973287"/>
                    <a:pt x="174230" y="971640"/>
                    <a:pt x="0" y="984470"/>
                  </a:cubicBezTo>
                  <a:cubicBezTo>
                    <a:pt x="-23181" y="755874"/>
                    <a:pt x="9334" y="619693"/>
                    <a:pt x="0" y="502080"/>
                  </a:cubicBezTo>
                  <a:cubicBezTo>
                    <a:pt x="-9334" y="384467"/>
                    <a:pt x="12006" y="19441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4"/>
            <p:cNvSpPr txBox="1"/>
            <p:nvPr/>
          </p:nvSpPr>
          <p:spPr>
            <a:xfrm>
              <a:off x="8169539" y="841535"/>
              <a:ext cx="370046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Tänk utanför boxen!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Vad betyder det och varför är det viktigt tro?</a:t>
              </a:r>
              <a:endParaRPr b="0" i="0" sz="1400" u="none" cap="none" strike="noStrike">
                <a:solidFill>
                  <a:srgbClr val="000000"/>
                </a:solidFill>
                <a:latin typeface="Arial"/>
                <a:ea typeface="Arial"/>
                <a:cs typeface="Arial"/>
                <a:sym typeface="Arial"/>
              </a:endParaRPr>
            </a:p>
          </p:txBody>
        </p:sp>
      </p:grpSp>
      <p:pic>
        <p:nvPicPr>
          <p:cNvPr id="105" name="Google Shape;105;p4"/>
          <p:cNvPicPr preferRelativeResize="0"/>
          <p:nvPr/>
        </p:nvPicPr>
        <p:blipFill rotWithShape="1">
          <a:blip r:embed="rId3">
            <a:alphaModFix/>
          </a:blip>
          <a:srcRect b="0" l="0" r="0" t="0"/>
          <a:stretch/>
        </p:blipFill>
        <p:spPr>
          <a:xfrm>
            <a:off x="8603650" y="185300"/>
            <a:ext cx="3257550" cy="609600"/>
          </a:xfrm>
          <a:prstGeom prst="rect">
            <a:avLst/>
          </a:prstGeom>
          <a:noFill/>
          <a:ln>
            <a:noFill/>
          </a:ln>
        </p:spPr>
      </p:pic>
      <p:sp>
        <p:nvSpPr>
          <p:cNvPr id="106" name="Google Shape;106;p4"/>
          <p:cNvSpPr/>
          <p:nvPr/>
        </p:nvSpPr>
        <p:spPr>
          <a:xfrm rot="-877614">
            <a:off x="9364337" y="2033934"/>
            <a:ext cx="2093485" cy="687900"/>
          </a:xfrm>
          <a:custGeom>
            <a:rect b="b" l="l" r="r" t="t"/>
            <a:pathLst>
              <a:path extrusionOk="0" fill="none" h="687964" w="2093681">
                <a:moveTo>
                  <a:pt x="0" y="0"/>
                </a:moveTo>
                <a:cubicBezTo>
                  <a:pt x="167300" y="6082"/>
                  <a:pt x="511321" y="32697"/>
                  <a:pt x="676957" y="0"/>
                </a:cubicBezTo>
                <a:cubicBezTo>
                  <a:pt x="842593" y="-32697"/>
                  <a:pt x="1098470" y="24134"/>
                  <a:pt x="1374851" y="0"/>
                </a:cubicBezTo>
                <a:cubicBezTo>
                  <a:pt x="1651232" y="-24134"/>
                  <a:pt x="1861354" y="30728"/>
                  <a:pt x="2093681" y="0"/>
                </a:cubicBezTo>
                <a:cubicBezTo>
                  <a:pt x="2078943" y="342840"/>
                  <a:pt x="2083114" y="508243"/>
                  <a:pt x="2093681" y="687964"/>
                </a:cubicBezTo>
                <a:cubicBezTo>
                  <a:pt x="1803834" y="675202"/>
                  <a:pt x="1603924" y="714212"/>
                  <a:pt x="1395787" y="687964"/>
                </a:cubicBezTo>
                <a:cubicBezTo>
                  <a:pt x="1187650" y="661716"/>
                  <a:pt x="838650" y="696955"/>
                  <a:pt x="676957" y="687964"/>
                </a:cubicBezTo>
                <a:cubicBezTo>
                  <a:pt x="515264" y="678974"/>
                  <a:pt x="180695" y="662120"/>
                  <a:pt x="0" y="687964"/>
                </a:cubicBezTo>
                <a:cubicBezTo>
                  <a:pt x="-6069" y="459510"/>
                  <a:pt x="15950" y="279152"/>
                  <a:pt x="0" y="0"/>
                </a:cubicBezTo>
                <a:close/>
              </a:path>
              <a:path extrusionOk="0" h="687964" w="2093681">
                <a:moveTo>
                  <a:pt x="0" y="0"/>
                </a:moveTo>
                <a:cubicBezTo>
                  <a:pt x="341371" y="-3098"/>
                  <a:pt x="390717" y="-6682"/>
                  <a:pt x="697894" y="0"/>
                </a:cubicBezTo>
                <a:cubicBezTo>
                  <a:pt x="1005071" y="6682"/>
                  <a:pt x="1102019" y="-11219"/>
                  <a:pt x="1395787" y="0"/>
                </a:cubicBezTo>
                <a:cubicBezTo>
                  <a:pt x="1689555" y="11219"/>
                  <a:pt x="1901278" y="-3656"/>
                  <a:pt x="2093681" y="0"/>
                </a:cubicBezTo>
                <a:cubicBezTo>
                  <a:pt x="2067431" y="265490"/>
                  <a:pt x="2079111" y="522540"/>
                  <a:pt x="2093681" y="687964"/>
                </a:cubicBezTo>
                <a:cubicBezTo>
                  <a:pt x="1923217" y="711617"/>
                  <a:pt x="1641842" y="703241"/>
                  <a:pt x="1395787" y="687964"/>
                </a:cubicBezTo>
                <a:cubicBezTo>
                  <a:pt x="1149732" y="672687"/>
                  <a:pt x="955455" y="695665"/>
                  <a:pt x="760704" y="687964"/>
                </a:cubicBezTo>
                <a:cubicBezTo>
                  <a:pt x="565953" y="680263"/>
                  <a:pt x="352699" y="670316"/>
                  <a:pt x="0" y="687964"/>
                </a:cubicBezTo>
                <a:cubicBezTo>
                  <a:pt x="9021" y="402443"/>
                  <a:pt x="5213" y="271082"/>
                  <a:pt x="0" y="0"/>
                </a:cubicBezTo>
                <a:close/>
              </a:path>
            </a:pathLst>
          </a:cu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Alla gör olika och alla gör rätt! </a:t>
            </a:r>
            <a:endParaRPr b="0" i="0" sz="1400" u="none" cap="none" strike="noStrike">
              <a:solidFill>
                <a:schemeClr val="dk1"/>
              </a:solidFill>
              <a:latin typeface="Arial"/>
              <a:ea typeface="Arial"/>
              <a:cs typeface="Arial"/>
              <a:sym typeface="Arial"/>
            </a:endParaRPr>
          </a:p>
        </p:txBody>
      </p:sp>
      <p:pic>
        <p:nvPicPr>
          <p:cNvPr id="107" name="Google Shape;107;p4"/>
          <p:cNvPicPr preferRelativeResize="0"/>
          <p:nvPr/>
        </p:nvPicPr>
        <p:blipFill rotWithShape="1">
          <a:blip r:embed="rId4">
            <a:alphaModFix/>
          </a:blip>
          <a:srcRect b="0" l="0" r="0" t="0"/>
          <a:stretch/>
        </p:blipFill>
        <p:spPr>
          <a:xfrm>
            <a:off x="10202617" y="2663163"/>
            <a:ext cx="1553664" cy="1543257"/>
          </a:xfrm>
          <a:prstGeom prst="rect">
            <a:avLst/>
          </a:prstGeom>
          <a:noFill/>
          <a:ln>
            <a:noFill/>
          </a:ln>
        </p:spPr>
      </p:pic>
      <p:pic>
        <p:nvPicPr>
          <p:cNvPr id="108" name="Google Shape;108;p4"/>
          <p:cNvPicPr preferRelativeResize="0"/>
          <p:nvPr/>
        </p:nvPicPr>
        <p:blipFill rotWithShape="1">
          <a:blip r:embed="rId5">
            <a:alphaModFix/>
          </a:blip>
          <a:srcRect b="0" l="0" r="0" t="0"/>
          <a:stretch/>
        </p:blipFill>
        <p:spPr>
          <a:xfrm rot="-487627">
            <a:off x="10109230" y="4586537"/>
            <a:ext cx="775762" cy="1169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838200" y="903300"/>
            <a:ext cx="8473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Uppvärmningsövning - förädla</a:t>
            </a:r>
            <a:endParaRPr>
              <a:latin typeface="Arial"/>
              <a:ea typeface="Arial"/>
              <a:cs typeface="Arial"/>
              <a:sym typeface="Arial"/>
            </a:endParaRPr>
          </a:p>
        </p:txBody>
      </p:sp>
      <p:sp>
        <p:nvSpPr>
          <p:cNvPr id="115" name="Google Shape;115;p8"/>
          <p:cNvSpPr txBox="1"/>
          <p:nvPr>
            <p:ph idx="1" type="body"/>
          </p:nvPr>
        </p:nvSpPr>
        <p:spPr>
          <a:xfrm>
            <a:off x="838200" y="2229000"/>
            <a:ext cx="8076300" cy="3947925"/>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1800"/>
              </a:spcBef>
              <a:spcAft>
                <a:spcPts val="0"/>
              </a:spcAft>
              <a:buClr>
                <a:schemeClr val="dk1"/>
              </a:buClr>
              <a:buSzPts val="1800"/>
              <a:buNone/>
            </a:pPr>
            <a:r>
              <a:rPr b="1" i="0" lang="sv-SE" sz="2000" u="none" strike="noStrike">
                <a:solidFill>
                  <a:srgbClr val="000000"/>
                </a:solidFill>
                <a:latin typeface="Arial"/>
                <a:ea typeface="Arial"/>
                <a:cs typeface="Arial"/>
                <a:sym typeface="Arial"/>
              </a:rPr>
              <a:t>Skapa värde och nya användningsområden för A4-papper </a:t>
            </a:r>
            <a:endParaRPr sz="2000">
              <a:latin typeface="Arial"/>
              <a:ea typeface="Arial"/>
              <a:cs typeface="Arial"/>
              <a:sym typeface="Arial"/>
            </a:endParaRPr>
          </a:p>
          <a:p>
            <a:pPr indent="0" lvl="0" marL="0" rtl="0" algn="l">
              <a:lnSpc>
                <a:spcPct val="107000"/>
              </a:lnSpc>
              <a:spcBef>
                <a:spcPts val="1800"/>
              </a:spcBef>
              <a:spcAft>
                <a:spcPts val="0"/>
              </a:spcAft>
              <a:buClr>
                <a:schemeClr val="dk1"/>
              </a:buClr>
              <a:buSzPts val="1800"/>
              <a:buNone/>
            </a:pPr>
            <a:r>
              <a:rPr lang="sv-SE" sz="2000">
                <a:latin typeface="Arial"/>
                <a:ea typeface="Arial"/>
                <a:cs typeface="Arial"/>
                <a:sym typeface="Arial"/>
              </a:rPr>
              <a:t>Vad kan man använda ett A4 papper till utöver att rita eller skriva på? Hjälp mig komma på nya användningsområden. </a:t>
            </a:r>
            <a:endParaRPr sz="2000"/>
          </a:p>
          <a:p>
            <a:pPr indent="-285750" lvl="0" marL="285750" rtl="0" algn="l">
              <a:lnSpc>
                <a:spcPct val="107000"/>
              </a:lnSpc>
              <a:spcBef>
                <a:spcPts val="1800"/>
              </a:spcBef>
              <a:spcAft>
                <a:spcPts val="0"/>
              </a:spcAft>
              <a:buClr>
                <a:schemeClr val="dk1"/>
              </a:buClr>
              <a:buSzPts val="1800"/>
              <a:buFont typeface="Arial"/>
              <a:buChar char="•"/>
            </a:pPr>
            <a:r>
              <a:rPr lang="sv-SE" sz="2000">
                <a:latin typeface="Arial"/>
                <a:ea typeface="Arial"/>
                <a:cs typeface="Arial"/>
                <a:sym typeface="Arial"/>
              </a:rPr>
              <a:t>Byt namn, forma om, vik, klipp, tejpa eller klistra, gör din grej! </a:t>
            </a:r>
            <a:endParaRPr b="1" sz="2000">
              <a:latin typeface="Arial"/>
              <a:ea typeface="Arial"/>
              <a:cs typeface="Arial"/>
              <a:sym typeface="Arial"/>
            </a:endParaRPr>
          </a:p>
          <a:p>
            <a:pPr indent="0" lvl="0" marL="0" rtl="0" algn="l">
              <a:lnSpc>
                <a:spcPct val="107000"/>
              </a:lnSpc>
              <a:spcBef>
                <a:spcPts val="1800"/>
              </a:spcBef>
              <a:spcAft>
                <a:spcPts val="0"/>
              </a:spcAft>
              <a:buClr>
                <a:schemeClr val="dk1"/>
              </a:buClr>
              <a:buSzPts val="1800"/>
              <a:buNone/>
            </a:pPr>
            <a:r>
              <a:t/>
            </a:r>
            <a:endParaRPr sz="1800">
              <a:latin typeface="Arial"/>
              <a:ea typeface="Arial"/>
              <a:cs typeface="Arial"/>
              <a:sym typeface="Arial"/>
            </a:endParaRPr>
          </a:p>
          <a:p>
            <a:pPr indent="0" lvl="0" marL="0" rtl="0" algn="l">
              <a:lnSpc>
                <a:spcPct val="107000"/>
              </a:lnSpc>
              <a:spcBef>
                <a:spcPts val="1800"/>
              </a:spcBef>
              <a:spcAft>
                <a:spcPts val="0"/>
              </a:spcAft>
              <a:buClr>
                <a:schemeClr val="dk1"/>
              </a:buClr>
              <a:buSzPts val="1800"/>
              <a:buNone/>
            </a:pPr>
            <a:r>
              <a:t/>
            </a:r>
            <a:endParaRPr>
              <a:latin typeface="Arial"/>
              <a:ea typeface="Arial"/>
              <a:cs typeface="Arial"/>
              <a:sym typeface="Arial"/>
            </a:endParaRPr>
          </a:p>
        </p:txBody>
      </p:sp>
      <p:sp>
        <p:nvSpPr>
          <p:cNvPr id="116" name="Google Shape;116;p8"/>
          <p:cNvSpPr/>
          <p:nvPr/>
        </p:nvSpPr>
        <p:spPr>
          <a:xfrm rot="-877614">
            <a:off x="9364337" y="2033934"/>
            <a:ext cx="2093485" cy="687900"/>
          </a:xfrm>
          <a:custGeom>
            <a:rect b="b" l="l" r="r" t="t"/>
            <a:pathLst>
              <a:path extrusionOk="0" fill="none" h="687964" w="2093681">
                <a:moveTo>
                  <a:pt x="0" y="0"/>
                </a:moveTo>
                <a:cubicBezTo>
                  <a:pt x="167300" y="6082"/>
                  <a:pt x="511321" y="32697"/>
                  <a:pt x="676957" y="0"/>
                </a:cubicBezTo>
                <a:cubicBezTo>
                  <a:pt x="842593" y="-32697"/>
                  <a:pt x="1098470" y="24134"/>
                  <a:pt x="1374851" y="0"/>
                </a:cubicBezTo>
                <a:cubicBezTo>
                  <a:pt x="1651232" y="-24134"/>
                  <a:pt x="1861354" y="30728"/>
                  <a:pt x="2093681" y="0"/>
                </a:cubicBezTo>
                <a:cubicBezTo>
                  <a:pt x="2078943" y="342840"/>
                  <a:pt x="2083114" y="508243"/>
                  <a:pt x="2093681" y="687964"/>
                </a:cubicBezTo>
                <a:cubicBezTo>
                  <a:pt x="1803834" y="675202"/>
                  <a:pt x="1603924" y="714212"/>
                  <a:pt x="1395787" y="687964"/>
                </a:cubicBezTo>
                <a:cubicBezTo>
                  <a:pt x="1187650" y="661716"/>
                  <a:pt x="838650" y="696955"/>
                  <a:pt x="676957" y="687964"/>
                </a:cubicBezTo>
                <a:cubicBezTo>
                  <a:pt x="515264" y="678974"/>
                  <a:pt x="180695" y="662120"/>
                  <a:pt x="0" y="687964"/>
                </a:cubicBezTo>
                <a:cubicBezTo>
                  <a:pt x="-6069" y="459510"/>
                  <a:pt x="15950" y="279152"/>
                  <a:pt x="0" y="0"/>
                </a:cubicBezTo>
                <a:close/>
              </a:path>
              <a:path extrusionOk="0" h="687964" w="2093681">
                <a:moveTo>
                  <a:pt x="0" y="0"/>
                </a:moveTo>
                <a:cubicBezTo>
                  <a:pt x="341371" y="-3098"/>
                  <a:pt x="390717" y="-6682"/>
                  <a:pt x="697894" y="0"/>
                </a:cubicBezTo>
                <a:cubicBezTo>
                  <a:pt x="1005071" y="6682"/>
                  <a:pt x="1102019" y="-11219"/>
                  <a:pt x="1395787" y="0"/>
                </a:cubicBezTo>
                <a:cubicBezTo>
                  <a:pt x="1689555" y="11219"/>
                  <a:pt x="1901278" y="-3656"/>
                  <a:pt x="2093681" y="0"/>
                </a:cubicBezTo>
                <a:cubicBezTo>
                  <a:pt x="2067431" y="265490"/>
                  <a:pt x="2079111" y="522540"/>
                  <a:pt x="2093681" y="687964"/>
                </a:cubicBezTo>
                <a:cubicBezTo>
                  <a:pt x="1923217" y="711617"/>
                  <a:pt x="1641842" y="703241"/>
                  <a:pt x="1395787" y="687964"/>
                </a:cubicBezTo>
                <a:cubicBezTo>
                  <a:pt x="1149732" y="672687"/>
                  <a:pt x="955455" y="695665"/>
                  <a:pt x="760704" y="687964"/>
                </a:cubicBezTo>
                <a:cubicBezTo>
                  <a:pt x="565953" y="680263"/>
                  <a:pt x="352699" y="670316"/>
                  <a:pt x="0" y="687964"/>
                </a:cubicBezTo>
                <a:cubicBezTo>
                  <a:pt x="9021" y="402443"/>
                  <a:pt x="5213" y="271082"/>
                  <a:pt x="0" y="0"/>
                </a:cubicBezTo>
                <a:close/>
              </a:path>
            </a:pathLst>
          </a:cu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Alla gör olika och alla gör rätt! </a:t>
            </a:r>
            <a:endParaRPr b="0" i="0" sz="1400" u="none" cap="none" strike="noStrike">
              <a:solidFill>
                <a:schemeClr val="dk1"/>
              </a:solidFill>
              <a:latin typeface="Arial"/>
              <a:ea typeface="Arial"/>
              <a:cs typeface="Arial"/>
              <a:sym typeface="Arial"/>
            </a:endParaRPr>
          </a:p>
        </p:txBody>
      </p:sp>
      <p:grpSp>
        <p:nvGrpSpPr>
          <p:cNvPr id="117" name="Google Shape;117;p8"/>
          <p:cNvGrpSpPr/>
          <p:nvPr/>
        </p:nvGrpSpPr>
        <p:grpSpPr>
          <a:xfrm>
            <a:off x="7844338" y="5192355"/>
            <a:ext cx="3790738" cy="984470"/>
            <a:chOff x="8079261" y="718632"/>
            <a:chExt cx="3790738" cy="984470"/>
          </a:xfrm>
        </p:grpSpPr>
        <p:sp>
          <p:nvSpPr>
            <p:cNvPr id="118" name="Google Shape;118;p8"/>
            <p:cNvSpPr/>
            <p:nvPr/>
          </p:nvSpPr>
          <p:spPr>
            <a:xfrm>
              <a:off x="8079261" y="718632"/>
              <a:ext cx="3768840" cy="984470"/>
            </a:xfrm>
            <a:custGeom>
              <a:rect b="b" l="l" r="r" t="t"/>
              <a:pathLst>
                <a:path extrusionOk="0" fill="none" h="984470" w="3768840">
                  <a:moveTo>
                    <a:pt x="0" y="0"/>
                  </a:moveTo>
                  <a:cubicBezTo>
                    <a:pt x="211033" y="-18479"/>
                    <a:pt x="446065" y="15658"/>
                    <a:pt x="703517" y="0"/>
                  </a:cubicBezTo>
                  <a:cubicBezTo>
                    <a:pt x="960969" y="-15658"/>
                    <a:pt x="1099648" y="-22318"/>
                    <a:pt x="1218592" y="0"/>
                  </a:cubicBezTo>
                  <a:cubicBezTo>
                    <a:pt x="1337536" y="22318"/>
                    <a:pt x="1583301" y="-20375"/>
                    <a:pt x="1846732" y="0"/>
                  </a:cubicBezTo>
                  <a:cubicBezTo>
                    <a:pt x="2110163" y="20375"/>
                    <a:pt x="2262603" y="-13129"/>
                    <a:pt x="2437183" y="0"/>
                  </a:cubicBezTo>
                  <a:cubicBezTo>
                    <a:pt x="2611763" y="13129"/>
                    <a:pt x="2838795" y="13522"/>
                    <a:pt x="3065323" y="0"/>
                  </a:cubicBezTo>
                  <a:cubicBezTo>
                    <a:pt x="3291851" y="-13522"/>
                    <a:pt x="3480560" y="29541"/>
                    <a:pt x="3768840" y="0"/>
                  </a:cubicBezTo>
                  <a:cubicBezTo>
                    <a:pt x="3775352" y="170237"/>
                    <a:pt x="3764641" y="341521"/>
                    <a:pt x="3768840" y="472546"/>
                  </a:cubicBezTo>
                  <a:cubicBezTo>
                    <a:pt x="3773039" y="603571"/>
                    <a:pt x="3752188" y="730156"/>
                    <a:pt x="3768840" y="984470"/>
                  </a:cubicBezTo>
                  <a:cubicBezTo>
                    <a:pt x="3628778" y="1001628"/>
                    <a:pt x="3413006" y="972551"/>
                    <a:pt x="3103012" y="984470"/>
                  </a:cubicBezTo>
                  <a:cubicBezTo>
                    <a:pt x="2793018" y="996389"/>
                    <a:pt x="2783050" y="991336"/>
                    <a:pt x="2512560" y="984470"/>
                  </a:cubicBezTo>
                  <a:cubicBezTo>
                    <a:pt x="2242070" y="977604"/>
                    <a:pt x="2162408" y="989081"/>
                    <a:pt x="1997485" y="984470"/>
                  </a:cubicBezTo>
                  <a:cubicBezTo>
                    <a:pt x="1832563" y="979859"/>
                    <a:pt x="1700187" y="960192"/>
                    <a:pt x="1482410" y="984470"/>
                  </a:cubicBezTo>
                  <a:cubicBezTo>
                    <a:pt x="1264633" y="1008748"/>
                    <a:pt x="959460" y="963856"/>
                    <a:pt x="816582" y="984470"/>
                  </a:cubicBezTo>
                  <a:cubicBezTo>
                    <a:pt x="673704" y="1005084"/>
                    <a:pt x="374099" y="1013696"/>
                    <a:pt x="0" y="984470"/>
                  </a:cubicBezTo>
                  <a:cubicBezTo>
                    <a:pt x="9452" y="768095"/>
                    <a:pt x="1394" y="669336"/>
                    <a:pt x="0" y="511924"/>
                  </a:cubicBezTo>
                  <a:cubicBezTo>
                    <a:pt x="-1394" y="354512"/>
                    <a:pt x="-6816" y="234609"/>
                    <a:pt x="0" y="0"/>
                  </a:cubicBezTo>
                  <a:close/>
                </a:path>
                <a:path extrusionOk="0" h="984470" w="3768840">
                  <a:moveTo>
                    <a:pt x="0" y="0"/>
                  </a:moveTo>
                  <a:cubicBezTo>
                    <a:pt x="159619" y="-2831"/>
                    <a:pt x="289016" y="-13968"/>
                    <a:pt x="515075" y="0"/>
                  </a:cubicBezTo>
                  <a:cubicBezTo>
                    <a:pt x="741134" y="13968"/>
                    <a:pt x="794411" y="-22349"/>
                    <a:pt x="1030150" y="0"/>
                  </a:cubicBezTo>
                  <a:cubicBezTo>
                    <a:pt x="1265890" y="22349"/>
                    <a:pt x="1433200" y="17466"/>
                    <a:pt x="1582913" y="0"/>
                  </a:cubicBezTo>
                  <a:cubicBezTo>
                    <a:pt x="1732626" y="-17466"/>
                    <a:pt x="1955733" y="10227"/>
                    <a:pt x="2286430" y="0"/>
                  </a:cubicBezTo>
                  <a:cubicBezTo>
                    <a:pt x="2617127" y="-10227"/>
                    <a:pt x="2720842" y="25385"/>
                    <a:pt x="2914570" y="0"/>
                  </a:cubicBezTo>
                  <a:cubicBezTo>
                    <a:pt x="3108298" y="-25385"/>
                    <a:pt x="3388038" y="13518"/>
                    <a:pt x="3768840" y="0"/>
                  </a:cubicBezTo>
                  <a:cubicBezTo>
                    <a:pt x="3769320" y="102901"/>
                    <a:pt x="3749654" y="271449"/>
                    <a:pt x="3768840" y="472546"/>
                  </a:cubicBezTo>
                  <a:cubicBezTo>
                    <a:pt x="3788026" y="673643"/>
                    <a:pt x="3750301" y="779499"/>
                    <a:pt x="3768840" y="984470"/>
                  </a:cubicBezTo>
                  <a:cubicBezTo>
                    <a:pt x="3597672" y="1004337"/>
                    <a:pt x="3280621" y="965871"/>
                    <a:pt x="3065323" y="984470"/>
                  </a:cubicBezTo>
                  <a:cubicBezTo>
                    <a:pt x="2850025" y="1003069"/>
                    <a:pt x="2561148" y="969471"/>
                    <a:pt x="2399495" y="984470"/>
                  </a:cubicBezTo>
                  <a:cubicBezTo>
                    <a:pt x="2237842" y="999469"/>
                    <a:pt x="2051420" y="998773"/>
                    <a:pt x="1846732" y="984470"/>
                  </a:cubicBezTo>
                  <a:cubicBezTo>
                    <a:pt x="1642044" y="970167"/>
                    <a:pt x="1301228" y="973414"/>
                    <a:pt x="1143215" y="984470"/>
                  </a:cubicBezTo>
                  <a:cubicBezTo>
                    <a:pt x="985202" y="995526"/>
                    <a:pt x="813129" y="995653"/>
                    <a:pt x="552763" y="984470"/>
                  </a:cubicBezTo>
                  <a:cubicBezTo>
                    <a:pt x="292397" y="973287"/>
                    <a:pt x="174230" y="971640"/>
                    <a:pt x="0" y="984470"/>
                  </a:cubicBezTo>
                  <a:cubicBezTo>
                    <a:pt x="-23181" y="755874"/>
                    <a:pt x="9334" y="619693"/>
                    <a:pt x="0" y="502080"/>
                  </a:cubicBezTo>
                  <a:cubicBezTo>
                    <a:pt x="-9334" y="384467"/>
                    <a:pt x="12006" y="19441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9" name="Google Shape;119;p8"/>
            <p:cNvSpPr txBox="1"/>
            <p:nvPr/>
          </p:nvSpPr>
          <p:spPr>
            <a:xfrm>
              <a:off x="8169539" y="841535"/>
              <a:ext cx="370046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Tänk utanför boxen!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Vad betyder det och varför är det viktigt tro?</a:t>
              </a:r>
              <a:endParaRPr b="0" i="0" sz="1400" u="none" cap="none" strike="noStrike">
                <a:solidFill>
                  <a:srgbClr val="000000"/>
                </a:solidFill>
                <a:latin typeface="Arial"/>
                <a:ea typeface="Arial"/>
                <a:cs typeface="Arial"/>
                <a:sym typeface="Arial"/>
              </a:endParaRPr>
            </a:p>
          </p:txBody>
        </p:sp>
      </p:grpSp>
      <p:pic>
        <p:nvPicPr>
          <p:cNvPr id="120" name="Google Shape;120;p8"/>
          <p:cNvPicPr preferRelativeResize="0"/>
          <p:nvPr/>
        </p:nvPicPr>
        <p:blipFill rotWithShape="1">
          <a:blip r:embed="rId3">
            <a:alphaModFix/>
          </a:blip>
          <a:srcRect b="0" l="0" r="0" t="0"/>
          <a:stretch/>
        </p:blipFill>
        <p:spPr>
          <a:xfrm>
            <a:off x="10202617" y="2663163"/>
            <a:ext cx="1553664" cy="1543257"/>
          </a:xfrm>
          <a:prstGeom prst="rect">
            <a:avLst/>
          </a:prstGeom>
          <a:noFill/>
          <a:ln>
            <a:noFill/>
          </a:ln>
        </p:spPr>
      </p:pic>
      <p:pic>
        <p:nvPicPr>
          <p:cNvPr id="121" name="Google Shape;121;p8"/>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pic>
        <p:nvPicPr>
          <p:cNvPr id="122" name="Google Shape;122;p8"/>
          <p:cNvPicPr preferRelativeResize="0"/>
          <p:nvPr/>
        </p:nvPicPr>
        <p:blipFill rotWithShape="1">
          <a:blip r:embed="rId5">
            <a:alphaModFix/>
          </a:blip>
          <a:srcRect b="0" l="0" r="0" t="0"/>
          <a:stretch/>
        </p:blipFill>
        <p:spPr>
          <a:xfrm rot="-487627">
            <a:off x="10109230" y="4586537"/>
            <a:ext cx="775762" cy="1169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6"/>
          <p:cNvPicPr preferRelativeResize="0"/>
          <p:nvPr/>
        </p:nvPicPr>
        <p:blipFill rotWithShape="1">
          <a:blip r:embed="rId3">
            <a:alphaModFix/>
          </a:blip>
          <a:srcRect b="4840" l="0" r="0" t="0"/>
          <a:stretch/>
        </p:blipFill>
        <p:spPr>
          <a:xfrm>
            <a:off x="0" y="-29496"/>
            <a:ext cx="12214317" cy="6526098"/>
          </a:xfrm>
          <a:prstGeom prst="rect">
            <a:avLst/>
          </a:prstGeom>
          <a:noFill/>
          <a:ln>
            <a:noFill/>
          </a:ln>
        </p:spPr>
      </p:pic>
      <p:sp>
        <p:nvSpPr>
          <p:cNvPr id="129" name="Google Shape;129;p6"/>
          <p:cNvSpPr/>
          <p:nvPr/>
        </p:nvSpPr>
        <p:spPr>
          <a:xfrm rot="-164820">
            <a:off x="299947" y="278709"/>
            <a:ext cx="2830983" cy="2182855"/>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 name="Google Shape;130;p6"/>
          <p:cNvSpPr txBox="1"/>
          <p:nvPr/>
        </p:nvSpPr>
        <p:spPr>
          <a:xfrm rot="-175830">
            <a:off x="393223" y="400508"/>
            <a:ext cx="2454783" cy="1842975"/>
          </a:xfrm>
          <a:prstGeom prst="rect">
            <a:avLst/>
          </a:prstGeom>
          <a:noFill/>
          <a:ln>
            <a:noFill/>
          </a:ln>
        </p:spPr>
        <p:txBody>
          <a:bodyPr anchorCtr="0" anchor="ctr" bIns="45700" lIns="91425" spcFirstLastPara="1" rIns="91425" wrap="square" tIns="45700">
            <a:normAutofit/>
          </a:bodyPr>
          <a:lstStyle/>
          <a:p>
            <a:pPr indent="0" lvl="0" marL="0" marR="0" rtl="0" algn="l">
              <a:lnSpc>
                <a:spcPct val="150000"/>
              </a:lnSpc>
              <a:spcBef>
                <a:spcPts val="0"/>
              </a:spcBef>
              <a:spcAft>
                <a:spcPts val="0"/>
              </a:spcAft>
              <a:buClr>
                <a:schemeClr val="dk1"/>
              </a:buClr>
              <a:buSzPts val="4400"/>
              <a:buFont typeface="Calibri"/>
              <a:buNone/>
            </a:pPr>
            <a:r>
              <a:rPr b="1" i="1" lang="sv-SE" sz="2000" u="none" cap="none" strike="noStrike">
                <a:solidFill>
                  <a:srgbClr val="595959"/>
                </a:solidFill>
                <a:latin typeface="Arial"/>
                <a:ea typeface="Arial"/>
                <a:cs typeface="Arial"/>
                <a:sym typeface="Arial"/>
              </a:rPr>
              <a:t>Något på skolan</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4400"/>
              <a:buFont typeface="Calibri"/>
              <a:buNone/>
            </a:pPr>
            <a:r>
              <a:rPr b="1" i="1" lang="sv-SE" sz="2000" u="none" cap="none" strike="noStrike">
                <a:solidFill>
                  <a:srgbClr val="595959"/>
                </a:solidFill>
                <a:latin typeface="Arial"/>
                <a:ea typeface="Arial"/>
                <a:cs typeface="Arial"/>
                <a:sym typeface="Arial"/>
              </a:rPr>
              <a:t> är knasigt idag…</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
          <p:cNvPicPr preferRelativeResize="0"/>
          <p:nvPr/>
        </p:nvPicPr>
        <p:blipFill rotWithShape="1">
          <a:blip r:embed="rId3">
            <a:alphaModFix/>
          </a:blip>
          <a:srcRect b="0" l="0" r="0" t="0"/>
          <a:stretch/>
        </p:blipFill>
        <p:spPr>
          <a:xfrm>
            <a:off x="4259697" y="1309718"/>
            <a:ext cx="3600634" cy="3600634"/>
          </a:xfrm>
          <a:prstGeom prst="rect">
            <a:avLst/>
          </a:prstGeom>
          <a:noFill/>
          <a:ln>
            <a:noFill/>
          </a:ln>
        </p:spPr>
      </p:pic>
      <p:sp>
        <p:nvSpPr>
          <p:cNvPr id="137" name="Google Shape;137;p1"/>
          <p:cNvSpPr txBox="1"/>
          <p:nvPr>
            <p:ph type="ctrTitle"/>
          </p:nvPr>
        </p:nvSpPr>
        <p:spPr>
          <a:xfrm>
            <a:off x="1523989" y="123646"/>
            <a:ext cx="9144000" cy="191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sv-SE">
                <a:latin typeface="Arial"/>
                <a:ea typeface="Arial"/>
                <a:cs typeface="Arial"/>
                <a:sym typeface="Arial"/>
              </a:rPr>
              <a:t>Hej alla Tekprenörer!</a:t>
            </a:r>
            <a:endParaRPr>
              <a:latin typeface="Arial"/>
              <a:ea typeface="Arial"/>
              <a:cs typeface="Arial"/>
              <a:sym typeface="Arial"/>
            </a:endParaRPr>
          </a:p>
        </p:txBody>
      </p:sp>
      <p:sp>
        <p:nvSpPr>
          <p:cNvPr id="138" name="Google Shape;138;p1"/>
          <p:cNvSpPr txBox="1"/>
          <p:nvPr>
            <p:ph idx="1" type="subTitle"/>
          </p:nvPr>
        </p:nvSpPr>
        <p:spPr>
          <a:xfrm>
            <a:off x="664500" y="4910359"/>
            <a:ext cx="10863000" cy="1946700"/>
          </a:xfrm>
          <a:prstGeom prst="rect">
            <a:avLst/>
          </a:prstGeom>
          <a:noFill/>
          <a:ln>
            <a:noFill/>
          </a:ln>
        </p:spPr>
        <p:txBody>
          <a:bodyPr anchorCtr="0" anchor="t" bIns="45700" lIns="91425" spcFirstLastPara="1" rIns="91425" wrap="square" tIns="45700">
            <a:noAutofit/>
          </a:bodyPr>
          <a:lstStyle/>
          <a:p>
            <a:pPr indent="0" lvl="0" marL="0" rtl="0" algn="ctr">
              <a:lnSpc>
                <a:spcPct val="97000"/>
              </a:lnSpc>
              <a:spcBef>
                <a:spcPts val="1800"/>
              </a:spcBef>
              <a:spcAft>
                <a:spcPts val="0"/>
              </a:spcAft>
              <a:buClr>
                <a:schemeClr val="dk1"/>
              </a:buClr>
              <a:buSzPts val="1850"/>
              <a:buNone/>
            </a:pPr>
            <a:r>
              <a:rPr b="1" lang="sv-SE" sz="1600">
                <a:latin typeface="Arial"/>
                <a:ea typeface="Arial"/>
                <a:cs typeface="Arial"/>
                <a:sym typeface="Arial"/>
              </a:rPr>
              <a:t>Tillsammans</a:t>
            </a:r>
            <a:r>
              <a:rPr lang="sv-SE" sz="1600"/>
              <a:t> </a:t>
            </a:r>
            <a:r>
              <a:rPr b="1" lang="sv-SE" sz="1600">
                <a:latin typeface="Arial"/>
                <a:ea typeface="Arial"/>
                <a:cs typeface="Arial"/>
                <a:sym typeface="Arial"/>
              </a:rPr>
              <a:t>har ni alla de här egenskaperna i ert klassrum!</a:t>
            </a:r>
            <a:endParaRPr sz="1600"/>
          </a:p>
          <a:p>
            <a:pPr indent="0" lvl="0" marL="128270" rtl="0" algn="ctr">
              <a:lnSpc>
                <a:spcPct val="97000"/>
              </a:lnSpc>
              <a:spcBef>
                <a:spcPts val="0"/>
              </a:spcBef>
              <a:spcAft>
                <a:spcPts val="0"/>
              </a:spcAft>
              <a:buSzPts val="1580"/>
              <a:buNone/>
            </a:pPr>
            <a:r>
              <a:t/>
            </a:r>
            <a:endParaRPr sz="1600">
              <a:latin typeface="Arial"/>
              <a:ea typeface="Arial"/>
              <a:cs typeface="Arial"/>
              <a:sym typeface="Arial"/>
            </a:endParaRPr>
          </a:p>
          <a:p>
            <a:pPr indent="0" lvl="0" marL="128270" rtl="0" algn="ctr">
              <a:lnSpc>
                <a:spcPct val="97000"/>
              </a:lnSpc>
              <a:spcBef>
                <a:spcPts val="0"/>
              </a:spcBef>
              <a:spcAft>
                <a:spcPts val="0"/>
              </a:spcAft>
              <a:buSzPts val="1580"/>
              <a:buNone/>
            </a:pPr>
            <a:r>
              <a:rPr b="1" lang="sv-SE" sz="1600">
                <a:latin typeface="Arial"/>
                <a:ea typeface="Arial"/>
                <a:cs typeface="Arial"/>
                <a:sym typeface="Arial"/>
              </a:rPr>
              <a:t>Genom att samarbeta och kommunicera tar ni vara på allas egenskaper.</a:t>
            </a:r>
            <a:endParaRPr b="1" sz="1600">
              <a:latin typeface="Arial"/>
              <a:ea typeface="Arial"/>
              <a:cs typeface="Arial"/>
              <a:sym typeface="Arial"/>
            </a:endParaRPr>
          </a:p>
          <a:p>
            <a:pPr indent="0" lvl="0" marL="0" rtl="0" algn="l">
              <a:lnSpc>
                <a:spcPct val="97000"/>
              </a:lnSpc>
              <a:spcBef>
                <a:spcPts val="1800"/>
              </a:spcBef>
              <a:spcAft>
                <a:spcPts val="0"/>
              </a:spcAft>
              <a:buClr>
                <a:schemeClr val="dk1"/>
              </a:buClr>
              <a:buSzPts val="1850"/>
              <a:buNone/>
            </a:pPr>
            <a:r>
              <a:t/>
            </a:r>
            <a:endParaRPr b="1" sz="1950">
              <a:latin typeface="Arial"/>
              <a:ea typeface="Arial"/>
              <a:cs typeface="Arial"/>
              <a:sym typeface="Arial"/>
            </a:endParaRPr>
          </a:p>
          <a:p>
            <a:pPr indent="0" lvl="0" marL="0" rtl="0" algn="l">
              <a:lnSpc>
                <a:spcPct val="97000"/>
              </a:lnSpc>
              <a:spcBef>
                <a:spcPts val="1800"/>
              </a:spcBef>
              <a:spcAft>
                <a:spcPts val="0"/>
              </a:spcAft>
              <a:buClr>
                <a:schemeClr val="dk1"/>
              </a:buClr>
              <a:buSzPts val="1480"/>
              <a:buNone/>
            </a:pPr>
            <a:r>
              <a:t/>
            </a:r>
            <a:endParaRPr sz="1580">
              <a:latin typeface="Arial"/>
              <a:ea typeface="Arial"/>
              <a:cs typeface="Arial"/>
              <a:sym typeface="Arial"/>
            </a:endParaRPr>
          </a:p>
          <a:p>
            <a:pPr indent="0" lvl="0" marL="0" rtl="0" algn="l">
              <a:lnSpc>
                <a:spcPct val="97000"/>
              </a:lnSpc>
              <a:spcBef>
                <a:spcPts val="1800"/>
              </a:spcBef>
              <a:spcAft>
                <a:spcPts val="0"/>
              </a:spcAft>
              <a:buClr>
                <a:schemeClr val="dk1"/>
              </a:buClr>
              <a:buSzPts val="1480"/>
              <a:buNone/>
            </a:pPr>
            <a:r>
              <a:t/>
            </a:r>
            <a:endParaRPr sz="1580">
              <a:latin typeface="Arial"/>
              <a:ea typeface="Arial"/>
              <a:cs typeface="Arial"/>
              <a:sym typeface="Arial"/>
            </a:endParaRPr>
          </a:p>
        </p:txBody>
      </p:sp>
      <p:sp>
        <p:nvSpPr>
          <p:cNvPr id="139" name="Google Shape;139;p1"/>
          <p:cNvSpPr/>
          <p:nvPr/>
        </p:nvSpPr>
        <p:spPr>
          <a:xfrm>
            <a:off x="7926168" y="2042447"/>
            <a:ext cx="2741842" cy="809509"/>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sv-SE" sz="3200" u="none" cap="none" strike="noStrike">
                <a:solidFill>
                  <a:schemeClr val="dk1"/>
                </a:solidFill>
                <a:latin typeface="Arial"/>
                <a:ea typeface="Arial"/>
                <a:cs typeface="Arial"/>
                <a:sym typeface="Arial"/>
              </a:rPr>
              <a:t>KREATIV</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1524007" y="2042447"/>
            <a:ext cx="2741842" cy="809509"/>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sv-SE" sz="3200" u="none" cap="none" strike="noStrike">
                <a:solidFill>
                  <a:schemeClr val="dk1"/>
                </a:solidFill>
                <a:latin typeface="Arial"/>
                <a:ea typeface="Arial"/>
                <a:cs typeface="Arial"/>
                <a:sym typeface="Arial"/>
              </a:rPr>
              <a:t>NYFIKEN</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8206222" y="3662934"/>
            <a:ext cx="3416533" cy="809509"/>
          </a:xfrm>
          <a:custGeom>
            <a:rect b="b" l="l" r="r" t="t"/>
            <a:pathLst>
              <a:path extrusionOk="0" fill="none" h="809509" w="3416533">
                <a:moveTo>
                  <a:pt x="0" y="0"/>
                </a:moveTo>
                <a:cubicBezTo>
                  <a:pt x="246293" y="12778"/>
                  <a:pt x="377209" y="-13119"/>
                  <a:pt x="683307" y="0"/>
                </a:cubicBezTo>
                <a:cubicBezTo>
                  <a:pt x="989405" y="13119"/>
                  <a:pt x="1131279" y="-3854"/>
                  <a:pt x="1264117" y="0"/>
                </a:cubicBezTo>
                <a:cubicBezTo>
                  <a:pt x="1396955" y="3854"/>
                  <a:pt x="1805879" y="-327"/>
                  <a:pt x="1947424" y="0"/>
                </a:cubicBezTo>
                <a:cubicBezTo>
                  <a:pt x="2088969" y="327"/>
                  <a:pt x="2327967" y="25886"/>
                  <a:pt x="2528234" y="0"/>
                </a:cubicBezTo>
                <a:cubicBezTo>
                  <a:pt x="2728501" y="-25886"/>
                  <a:pt x="3090522" y="15639"/>
                  <a:pt x="3416533" y="0"/>
                </a:cubicBezTo>
                <a:cubicBezTo>
                  <a:pt x="3408491" y="171521"/>
                  <a:pt x="3431309" y="254255"/>
                  <a:pt x="3416533" y="396659"/>
                </a:cubicBezTo>
                <a:cubicBezTo>
                  <a:pt x="3401757" y="539063"/>
                  <a:pt x="3404679" y="722512"/>
                  <a:pt x="3416533" y="809509"/>
                </a:cubicBezTo>
                <a:cubicBezTo>
                  <a:pt x="3091239" y="835470"/>
                  <a:pt x="2990151" y="814954"/>
                  <a:pt x="2664896" y="809509"/>
                </a:cubicBezTo>
                <a:cubicBezTo>
                  <a:pt x="2339641" y="804064"/>
                  <a:pt x="2164731" y="807070"/>
                  <a:pt x="1981589" y="809509"/>
                </a:cubicBezTo>
                <a:cubicBezTo>
                  <a:pt x="1798447" y="811948"/>
                  <a:pt x="1550449" y="780816"/>
                  <a:pt x="1366613" y="809509"/>
                </a:cubicBezTo>
                <a:cubicBezTo>
                  <a:pt x="1182777" y="838202"/>
                  <a:pt x="1021667" y="812141"/>
                  <a:pt x="683307" y="809509"/>
                </a:cubicBezTo>
                <a:cubicBezTo>
                  <a:pt x="344947" y="806877"/>
                  <a:pt x="325343" y="781125"/>
                  <a:pt x="0" y="809509"/>
                </a:cubicBezTo>
                <a:cubicBezTo>
                  <a:pt x="5486" y="669690"/>
                  <a:pt x="-15604" y="564749"/>
                  <a:pt x="0" y="429040"/>
                </a:cubicBezTo>
                <a:cubicBezTo>
                  <a:pt x="15604" y="293331"/>
                  <a:pt x="-10037" y="125229"/>
                  <a:pt x="0" y="0"/>
                </a:cubicBezTo>
                <a:close/>
              </a:path>
              <a:path extrusionOk="0" h="809509" w="3416533">
                <a:moveTo>
                  <a:pt x="0" y="0"/>
                </a:moveTo>
                <a:cubicBezTo>
                  <a:pt x="226223" y="-6864"/>
                  <a:pt x="385969" y="-15025"/>
                  <a:pt x="580811" y="0"/>
                </a:cubicBezTo>
                <a:cubicBezTo>
                  <a:pt x="775653" y="15025"/>
                  <a:pt x="922778" y="-12680"/>
                  <a:pt x="1161621" y="0"/>
                </a:cubicBezTo>
                <a:cubicBezTo>
                  <a:pt x="1400464" y="12680"/>
                  <a:pt x="1593449" y="16595"/>
                  <a:pt x="1776597" y="0"/>
                </a:cubicBezTo>
                <a:cubicBezTo>
                  <a:pt x="1959745" y="-16595"/>
                  <a:pt x="2324418" y="-23404"/>
                  <a:pt x="2528234" y="0"/>
                </a:cubicBezTo>
                <a:cubicBezTo>
                  <a:pt x="2732050" y="23404"/>
                  <a:pt x="3144394" y="-39855"/>
                  <a:pt x="3416533" y="0"/>
                </a:cubicBezTo>
                <a:cubicBezTo>
                  <a:pt x="3432563" y="162990"/>
                  <a:pt x="3427651" y="219792"/>
                  <a:pt x="3416533" y="388564"/>
                </a:cubicBezTo>
                <a:cubicBezTo>
                  <a:pt x="3405415" y="557336"/>
                  <a:pt x="3396931" y="715837"/>
                  <a:pt x="3416533" y="809509"/>
                </a:cubicBezTo>
                <a:cubicBezTo>
                  <a:pt x="3249423" y="816262"/>
                  <a:pt x="2969093" y="795098"/>
                  <a:pt x="2835722" y="809509"/>
                </a:cubicBezTo>
                <a:cubicBezTo>
                  <a:pt x="2702351" y="823920"/>
                  <a:pt x="2411481" y="823759"/>
                  <a:pt x="2220746" y="809509"/>
                </a:cubicBezTo>
                <a:cubicBezTo>
                  <a:pt x="2030011" y="795259"/>
                  <a:pt x="1830792" y="837406"/>
                  <a:pt x="1503275" y="809509"/>
                </a:cubicBezTo>
                <a:cubicBezTo>
                  <a:pt x="1175758" y="781612"/>
                  <a:pt x="1174804" y="783145"/>
                  <a:pt x="888299" y="809509"/>
                </a:cubicBezTo>
                <a:cubicBezTo>
                  <a:pt x="601794" y="835873"/>
                  <a:pt x="406042" y="808591"/>
                  <a:pt x="0" y="809509"/>
                </a:cubicBezTo>
                <a:cubicBezTo>
                  <a:pt x="-3924" y="706119"/>
                  <a:pt x="8913" y="573176"/>
                  <a:pt x="0" y="412850"/>
                </a:cubicBezTo>
                <a:cubicBezTo>
                  <a:pt x="-8913" y="252524"/>
                  <a:pt x="-15815" y="129625"/>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sv-SE" sz="3200" u="none" cap="none" strike="noStrike">
                <a:solidFill>
                  <a:schemeClr val="dk1"/>
                </a:solidFill>
                <a:latin typeface="Arial"/>
                <a:ea typeface="Arial"/>
                <a:cs typeface="Arial"/>
                <a:sym typeface="Arial"/>
              </a:rPr>
              <a:t>TA-SIG-FÖRSAM</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1171968" y="3662933"/>
            <a:ext cx="2741842" cy="809509"/>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sv-SE" sz="3200" u="none" cap="none" strike="noStrike">
                <a:solidFill>
                  <a:schemeClr val="dk1"/>
                </a:solidFill>
                <a:latin typeface="Arial"/>
                <a:ea typeface="Arial"/>
                <a:cs typeface="Arial"/>
                <a:sym typeface="Arial"/>
              </a:rPr>
              <a:t>METODISK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b="0" l="0" r="0" t="4965"/>
          <a:stretch/>
        </p:blipFill>
        <p:spPr>
          <a:xfrm>
            <a:off x="0" y="0"/>
            <a:ext cx="12192001" cy="6500952"/>
          </a:xfrm>
          <a:prstGeom prst="rect">
            <a:avLst/>
          </a:prstGeom>
          <a:noFill/>
          <a:ln>
            <a:noFill/>
          </a:ln>
        </p:spPr>
      </p:pic>
      <p:sp>
        <p:nvSpPr>
          <p:cNvPr id="149" name="Google Shape;149;p7"/>
          <p:cNvSpPr/>
          <p:nvPr/>
        </p:nvSpPr>
        <p:spPr>
          <a:xfrm rot="-164820">
            <a:off x="258284" y="275082"/>
            <a:ext cx="2601791" cy="1980458"/>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0" name="Google Shape;150;p7"/>
          <p:cNvSpPr txBox="1"/>
          <p:nvPr>
            <p:ph type="title"/>
          </p:nvPr>
        </p:nvSpPr>
        <p:spPr>
          <a:xfrm rot="-164820">
            <a:off x="368357" y="368322"/>
            <a:ext cx="2214359" cy="177297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305555"/>
              <a:buFont typeface="Calibri"/>
              <a:buNone/>
            </a:pPr>
            <a:r>
              <a:rPr b="1" i="1" lang="sv-SE" sz="1600">
                <a:solidFill>
                  <a:srgbClr val="595959"/>
                </a:solidFill>
                <a:latin typeface="Arial"/>
                <a:ea typeface="Arial"/>
                <a:cs typeface="Arial"/>
                <a:sym typeface="Arial"/>
              </a:rPr>
              <a:t>Någon har stulit</a:t>
            </a:r>
            <a:br>
              <a:rPr b="1" i="1" lang="sv-SE" sz="1600">
                <a:solidFill>
                  <a:srgbClr val="595959"/>
                </a:solidFill>
                <a:latin typeface="Arial"/>
                <a:ea typeface="Arial"/>
                <a:cs typeface="Arial"/>
                <a:sym typeface="Arial"/>
              </a:rPr>
            </a:br>
            <a:r>
              <a:rPr b="1" i="1" lang="sv-SE" sz="1600">
                <a:solidFill>
                  <a:srgbClr val="595959"/>
                </a:solidFill>
                <a:latin typeface="Arial"/>
                <a:ea typeface="Arial"/>
                <a:cs typeface="Arial"/>
                <a:sym typeface="Arial"/>
              </a:rPr>
              <a:t>alla trappor!</a:t>
            </a:r>
            <a:endParaRPr b="1" i="1" sz="1600">
              <a:solidFill>
                <a:srgbClr val="595959"/>
              </a:solidFill>
              <a:latin typeface="Arial"/>
              <a:ea typeface="Arial"/>
              <a:cs typeface="Arial"/>
              <a:sym typeface="Arial"/>
            </a:endParaRPr>
          </a:p>
          <a:p>
            <a:pPr indent="0" lvl="0" marL="0" rtl="0" algn="l">
              <a:lnSpc>
                <a:spcPct val="107000"/>
              </a:lnSpc>
              <a:spcBef>
                <a:spcPts val="1800"/>
              </a:spcBef>
              <a:spcAft>
                <a:spcPts val="0"/>
              </a:spcAft>
              <a:buClr>
                <a:schemeClr val="dk1"/>
              </a:buClr>
              <a:buSzPct val="138888"/>
              <a:buFont typeface="Arial"/>
              <a:buNone/>
            </a:pPr>
            <a:r>
              <a:rPr lang="sv-SE" sz="1600">
                <a:solidFill>
                  <a:srgbClr val="595959"/>
                </a:solidFill>
                <a:latin typeface="Arial"/>
                <a:ea typeface="Arial"/>
                <a:cs typeface="Arial"/>
                <a:sym typeface="Arial"/>
              </a:rPr>
              <a:t>Ert uppdrag är att konstruera något som hjälper er att ta er upp och ner till ert klassrum.</a:t>
            </a:r>
            <a:endParaRPr b="1" i="1" sz="1600">
              <a:solidFill>
                <a:srgbClr val="59595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0"/>
          <p:cNvPicPr preferRelativeResize="0"/>
          <p:nvPr/>
        </p:nvPicPr>
        <p:blipFill rotWithShape="1">
          <a:blip r:embed="rId3">
            <a:alphaModFix/>
          </a:blip>
          <a:srcRect b="4306" l="21035" r="0" t="20925"/>
          <a:stretch/>
        </p:blipFill>
        <p:spPr>
          <a:xfrm>
            <a:off x="0" y="0"/>
            <a:ext cx="12192000" cy="6502393"/>
          </a:xfrm>
          <a:prstGeom prst="rect">
            <a:avLst/>
          </a:prstGeom>
          <a:noFill/>
          <a:ln>
            <a:noFill/>
          </a:ln>
        </p:spPr>
      </p:pic>
      <p:pic>
        <p:nvPicPr>
          <p:cNvPr id="157" name="Google Shape;157;p10"/>
          <p:cNvPicPr preferRelativeResize="0"/>
          <p:nvPr/>
        </p:nvPicPr>
        <p:blipFill rotWithShape="1">
          <a:blip r:embed="rId4">
            <a:alphaModFix/>
          </a:blip>
          <a:srcRect b="-4784" l="0" r="0" t="4784"/>
          <a:stretch/>
        </p:blipFill>
        <p:spPr>
          <a:xfrm>
            <a:off x="0" y="-1"/>
            <a:ext cx="12192000" cy="6860389"/>
          </a:xfrm>
          <a:prstGeom prst="rect">
            <a:avLst/>
          </a:prstGeom>
          <a:noFill/>
          <a:ln>
            <a:noFill/>
          </a:ln>
        </p:spPr>
      </p:pic>
      <p:sp>
        <p:nvSpPr>
          <p:cNvPr id="158" name="Google Shape;158;p10"/>
          <p:cNvSpPr/>
          <p:nvPr/>
        </p:nvSpPr>
        <p:spPr>
          <a:xfrm rot="-164970">
            <a:off x="370679" y="276644"/>
            <a:ext cx="2432801" cy="1969968"/>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10"/>
          <p:cNvSpPr txBox="1"/>
          <p:nvPr/>
        </p:nvSpPr>
        <p:spPr>
          <a:xfrm rot="-164795">
            <a:off x="579129" y="467811"/>
            <a:ext cx="2015916" cy="158763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1" lang="sv-SE" sz="1400" u="none" cap="none" strike="noStrike">
                <a:solidFill>
                  <a:srgbClr val="595959"/>
                </a:solidFill>
                <a:latin typeface="Arial"/>
                <a:ea typeface="Arial"/>
                <a:cs typeface="Arial"/>
                <a:sym typeface="Arial"/>
              </a:rPr>
              <a:t>Vi är törstiga!</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800"/>
              </a:spcBef>
              <a:spcAft>
                <a:spcPts val="0"/>
              </a:spcAft>
              <a:buClr>
                <a:schemeClr val="dk1"/>
              </a:buClr>
              <a:buSzPts val="2000"/>
              <a:buFont typeface="Arial"/>
              <a:buNone/>
            </a:pPr>
            <a:r>
              <a:rPr b="0" i="0" lang="sv-SE" sz="1400" u="none" cap="none" strike="noStrike">
                <a:solidFill>
                  <a:srgbClr val="595959"/>
                </a:solidFill>
                <a:latin typeface="Arial"/>
                <a:ea typeface="Arial"/>
                <a:cs typeface="Arial"/>
                <a:sym typeface="Arial"/>
              </a:rPr>
              <a:t>Ert uppdrag är att konstruera något som kan samla upp vatten och förflytta vatten över hålet i golvet. </a:t>
            </a:r>
            <a:endParaRPr b="1" i="1" sz="1400" u="none" cap="none" strike="noStrike">
              <a:solidFill>
                <a:srgbClr val="59595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403217" y="356174"/>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46666"/>
              <a:buFont typeface="Calibri"/>
              <a:buNone/>
            </a:pPr>
            <a:r>
              <a:rPr b="1" i="1" lang="sv-SE" sz="3000">
                <a:solidFill>
                  <a:schemeClr val="lt1"/>
                </a:solidFill>
                <a:latin typeface="Arial"/>
                <a:ea typeface="Arial"/>
                <a:cs typeface="Arial"/>
                <a:sym typeface="Arial"/>
              </a:rPr>
              <a:t>Vi är hungriga!</a:t>
            </a:r>
            <a:endParaRPr b="1" i="1" sz="3000">
              <a:solidFill>
                <a:schemeClr val="lt1"/>
              </a:solidFill>
              <a:latin typeface="Arial"/>
              <a:ea typeface="Arial"/>
              <a:cs typeface="Arial"/>
              <a:sym typeface="Arial"/>
            </a:endParaRPr>
          </a:p>
          <a:p>
            <a:pPr indent="0" lvl="0" marL="0" rtl="0" algn="l">
              <a:lnSpc>
                <a:spcPct val="107000"/>
              </a:lnSpc>
              <a:spcBef>
                <a:spcPts val="1800"/>
              </a:spcBef>
              <a:spcAft>
                <a:spcPts val="0"/>
              </a:spcAft>
              <a:buClr>
                <a:schemeClr val="dk1"/>
              </a:buClr>
              <a:buSzPct val="100000"/>
              <a:buFont typeface="Arial"/>
              <a:buNone/>
            </a:pPr>
            <a:r>
              <a:rPr lang="sv-SE" sz="2000">
                <a:solidFill>
                  <a:schemeClr val="lt1"/>
                </a:solidFill>
                <a:latin typeface="Arial"/>
                <a:ea typeface="Arial"/>
                <a:cs typeface="Arial"/>
                <a:sym typeface="Arial"/>
              </a:rPr>
              <a:t>Ert uppdrag är att konstruera något som kan plocka maten och transportera den över rummet så vi kan äta.</a:t>
            </a:r>
            <a:endParaRPr b="1" i="1" sz="1900">
              <a:solidFill>
                <a:schemeClr val="lt1"/>
              </a:solidFill>
              <a:latin typeface="Arial"/>
              <a:ea typeface="Arial"/>
              <a:cs typeface="Arial"/>
              <a:sym typeface="Arial"/>
            </a:endParaRPr>
          </a:p>
        </p:txBody>
      </p:sp>
      <p:pic>
        <p:nvPicPr>
          <p:cNvPr id="166" name="Google Shape;166;p12"/>
          <p:cNvPicPr preferRelativeResize="0"/>
          <p:nvPr/>
        </p:nvPicPr>
        <p:blipFill rotWithShape="1">
          <a:blip r:embed="rId3">
            <a:alphaModFix/>
          </a:blip>
          <a:srcRect b="-4784" l="0" r="0" t="4784"/>
          <a:stretch/>
        </p:blipFill>
        <p:spPr>
          <a:xfrm>
            <a:off x="0" y="-1"/>
            <a:ext cx="12192000" cy="6860389"/>
          </a:xfrm>
          <a:prstGeom prst="rect">
            <a:avLst/>
          </a:prstGeom>
          <a:noFill/>
          <a:ln>
            <a:noFill/>
          </a:ln>
        </p:spPr>
      </p:pic>
      <p:sp>
        <p:nvSpPr>
          <p:cNvPr id="167" name="Google Shape;167;p12"/>
          <p:cNvSpPr/>
          <p:nvPr/>
        </p:nvSpPr>
        <p:spPr>
          <a:xfrm rot="-164820">
            <a:off x="298052" y="281073"/>
            <a:ext cx="2734291" cy="2101473"/>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8" name="Google Shape;168;p12"/>
          <p:cNvSpPr txBox="1"/>
          <p:nvPr/>
        </p:nvSpPr>
        <p:spPr>
          <a:xfrm rot="-164820">
            <a:off x="409710" y="804083"/>
            <a:ext cx="2465152" cy="109762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1" lang="sv-SE" sz="1400" u="none" cap="none" strike="noStrike">
                <a:solidFill>
                  <a:srgbClr val="595959"/>
                </a:solidFill>
                <a:latin typeface="Arial"/>
                <a:ea typeface="Arial"/>
                <a:cs typeface="Arial"/>
                <a:sym typeface="Arial"/>
              </a:rPr>
              <a:t>Vi är hungriga!</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800"/>
              </a:spcBef>
              <a:spcAft>
                <a:spcPts val="0"/>
              </a:spcAft>
              <a:buClr>
                <a:schemeClr val="dk1"/>
              </a:buClr>
              <a:buSzPts val="2000"/>
              <a:buFont typeface="Arial"/>
              <a:buNone/>
            </a:pPr>
            <a:r>
              <a:rPr b="0" i="0" lang="sv-SE" sz="1400" u="none" cap="none" strike="noStrike">
                <a:solidFill>
                  <a:srgbClr val="595959"/>
                </a:solidFill>
                <a:latin typeface="Arial"/>
                <a:ea typeface="Arial"/>
                <a:cs typeface="Arial"/>
                <a:sym typeface="Arial"/>
              </a:rPr>
              <a:t>Ert uppdrag är att konstruera något som kan plocka upp mat och transportera de</a:t>
            </a:r>
            <a:r>
              <a:rPr lang="sv-SE">
                <a:solidFill>
                  <a:srgbClr val="595959"/>
                </a:solidFill>
              </a:rPr>
              <a:t>n</a:t>
            </a:r>
            <a:r>
              <a:rPr b="0" i="0" lang="sv-SE" sz="1400" u="none" cap="none" strike="noStrike">
                <a:solidFill>
                  <a:srgbClr val="595959"/>
                </a:solidFill>
                <a:latin typeface="Arial"/>
                <a:ea typeface="Arial"/>
                <a:cs typeface="Arial"/>
                <a:sym typeface="Arial"/>
              </a:rPr>
              <a:t> över hålet i golvet.</a:t>
            </a:r>
            <a:endParaRPr b="1" i="1" sz="1400" u="none" cap="none" strike="noStrike">
              <a:solidFill>
                <a:srgbClr val="595959"/>
              </a:solidFill>
              <a:latin typeface="Arial"/>
              <a:ea typeface="Arial"/>
              <a:cs typeface="Arial"/>
              <a:sym typeface="Arial"/>
            </a:endParaRPr>
          </a:p>
        </p:txBody>
      </p:sp>
      <p:pic>
        <p:nvPicPr>
          <p:cNvPr id="169" name="Google Shape;169;p12"/>
          <p:cNvPicPr preferRelativeResize="0"/>
          <p:nvPr/>
        </p:nvPicPr>
        <p:blipFill rotWithShape="1">
          <a:blip r:embed="rId4">
            <a:alphaModFix/>
          </a:blip>
          <a:srcRect b="0" l="0" r="0" t="0"/>
          <a:stretch/>
        </p:blipFill>
        <p:spPr>
          <a:xfrm>
            <a:off x="7767960" y="3972547"/>
            <a:ext cx="1020933" cy="5323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Korslid</dc:creator>
</cp:coreProperties>
</file>