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799250" cy="9929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RDEwDBMhDeZqsFAmZZhP74fLo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0488" y="744538"/>
            <a:ext cx="6618287"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927" y="4716661"/>
            <a:ext cx="5439410" cy="4468416"/>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info@komtek.s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233c1b08c7_2_0:notes"/>
          <p:cNvSpPr/>
          <p:nvPr>
            <p:ph idx="2" type="sldImg"/>
          </p:nvPr>
        </p:nvSpPr>
        <p:spPr>
          <a:xfrm>
            <a:off x="679925" y="1241225"/>
            <a:ext cx="5439300" cy="335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233c1b08c7_2_0:notes"/>
          <p:cNvSpPr txBox="1"/>
          <p:nvPr>
            <p:ph idx="1" type="body"/>
          </p:nvPr>
        </p:nvSpPr>
        <p:spPr>
          <a:xfrm>
            <a:off x="679925" y="4778716"/>
            <a:ext cx="5439300" cy="390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sv-SE" sz="1200">
                <a:solidFill>
                  <a:schemeClr val="dk1"/>
                </a:solidFill>
                <a:highlight>
                  <a:schemeClr val="lt1"/>
                </a:highlight>
              </a:rPr>
              <a:t>Startbild att tex visa när alla kommer in och sätter sig. </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rPr lang="sv-SE" sz="1200">
                <a:solidFill>
                  <a:schemeClr val="dk1"/>
                </a:solidFill>
                <a:highlight>
                  <a:schemeClr val="lt1"/>
                </a:highlight>
              </a:rPr>
              <a:t>I det här materialet har vi valt att jobba med entreprenörskap utifrån teknikämnet och så föddes Tekprenören!</a:t>
            </a:r>
            <a:endParaRPr sz="1200">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rPr lang="sv-SE">
                <a:solidFill>
                  <a:schemeClr val="dk1"/>
                </a:solidFill>
                <a:highlight>
                  <a:schemeClr val="lt1"/>
                </a:highlight>
              </a:rPr>
              <a:t>Tekprenören har egenskaper som kreativitet, nyfikenhet, initiativförmåga, kritiskt tänkande, ansvarstagande samt samarbets- och kommunikationsförmåga. </a:t>
            </a:r>
            <a:endParaRPr sz="1200">
              <a:solidFill>
                <a:schemeClr val="dk1"/>
              </a:solidFill>
              <a:highlight>
                <a:schemeClr val="lt1"/>
              </a:highlight>
            </a:endParaRPr>
          </a:p>
        </p:txBody>
      </p:sp>
      <p:sp>
        <p:nvSpPr>
          <p:cNvPr id="85" name="Google Shape;85;g2233c1b08c7_2_0:notes"/>
          <p:cNvSpPr txBox="1"/>
          <p:nvPr>
            <p:ph idx="12" type="sldNum"/>
          </p:nvPr>
        </p:nvSpPr>
        <p:spPr>
          <a:xfrm>
            <a:off x="3851335" y="9431587"/>
            <a:ext cx="2946300" cy="498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2: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v-SE">
                <a:solidFill>
                  <a:schemeClr val="dk1"/>
                </a:solidFill>
              </a:rPr>
              <a:t>Frågorna för feedback innan konstruktion är till för att säkerställa att elevernas planer faktiskt går att genomföra och är rimliga i omfattning och komplexitet.</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rPr lang="sv-SE">
                <a:solidFill>
                  <a:schemeClr val="dk1"/>
                </a:solidFill>
              </a:rPr>
              <a:t>Förklara prototyp – </a:t>
            </a:r>
            <a:r>
              <a:rPr lang="sv-SE">
                <a:solidFill>
                  <a:schemeClr val="lt1"/>
                </a:solidFill>
                <a:highlight>
                  <a:srgbClr val="292929"/>
                </a:highlight>
              </a:rPr>
              <a:t>Genom att bygga en prototyp kan ni lättare få grepp om lösningens styrkor och eventuella svagheter. Prototypen kan också göra det lättare att förklara och förmedla lösningens nytta för andra.</a:t>
            </a:r>
            <a:endParaRPr>
              <a:solidFill>
                <a:schemeClr val="dk1"/>
              </a:solidFill>
            </a:endParaRPr>
          </a:p>
        </p:txBody>
      </p:sp>
      <p:sp>
        <p:nvSpPr>
          <p:cNvPr id="212" name="Google Shape;212;p13: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4: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v-SE">
                <a:solidFill>
                  <a:schemeClr val="dk1"/>
                </a:solidFill>
              </a:rPr>
              <a:t>Frågorna för feedback innan konstruktion är till för att säkerställa att elevernas planer faktiskt går att genomföra och är rimliga i omfattning och komplexitet.</a:t>
            </a:r>
            <a:endParaRPr>
              <a:solidFill>
                <a:schemeClr val="dk1"/>
              </a:solidFill>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Clr>
                <a:schemeClr val="dk1"/>
              </a:buClr>
              <a:buSzPts val="1400"/>
              <a:buFont typeface="Arial"/>
              <a:buNone/>
            </a:pPr>
            <a:r>
              <a:rPr b="1" lang="sv-SE">
                <a:solidFill>
                  <a:srgbClr val="FF0000"/>
                </a:solidFill>
              </a:rPr>
              <a:t>Tekprenören tipsar! </a:t>
            </a:r>
            <a:r>
              <a:rPr lang="sv-SE">
                <a:solidFill>
                  <a:srgbClr val="FF0000"/>
                </a:solidFill>
              </a:rPr>
              <a:t>Ha inte för lång tid. Då tappar man fokus från funktion till pynt och dekoration.</a:t>
            </a:r>
            <a:endParaRPr>
              <a:solidFill>
                <a:srgbClr val="FF0000"/>
              </a:solidFill>
            </a:endParaRPr>
          </a:p>
        </p:txBody>
      </p:sp>
      <p:sp>
        <p:nvSpPr>
          <p:cNvPr id="225" name="Google Shape;225;p14: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5: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i="0" lang="sv-SE" sz="1100" u="none" cap="none" strike="noStrike">
                <a:solidFill>
                  <a:schemeClr val="dk1"/>
                </a:solidFill>
                <a:latin typeface="Arial"/>
                <a:ea typeface="Arial"/>
                <a:cs typeface="Arial"/>
                <a:sym typeface="Arial"/>
              </a:rPr>
              <a:t>Tekprenören tipsar! </a:t>
            </a:r>
            <a:r>
              <a:rPr b="0" i="0" lang="sv-SE" sz="1100" u="none" cap="none" strike="noStrike">
                <a:solidFill>
                  <a:schemeClr val="dk1"/>
                </a:solidFill>
                <a:latin typeface="Arial"/>
                <a:ea typeface="Arial"/>
                <a:cs typeface="Arial"/>
                <a:sym typeface="Arial"/>
              </a:rPr>
              <a:t>Det är viktigt att hålla byggtiden så kort som möjligt om fokus är på funktion. Är byggtiden för lång förflyttas fokus lätt till att pynta och dekorera. Det behöver dock finnas tid i byggprocessen att pröva och ompröva. Ibland behöver man förkasta en prototyp och göra en ny. </a:t>
            </a:r>
            <a:endParaRPr/>
          </a:p>
          <a:p>
            <a:pPr indent="0" lvl="0" marL="0" marR="0" rtl="0" algn="l">
              <a:lnSpc>
                <a:spcPct val="150000"/>
              </a:lnSpc>
              <a:spcBef>
                <a:spcPts val="800"/>
              </a:spcBef>
              <a:spcAft>
                <a:spcPts val="0"/>
              </a:spcAft>
              <a:buSzPts val="1100"/>
              <a:buNone/>
            </a:pPr>
            <a:r>
              <a:rPr b="0" i="0" lang="sv-SE" sz="1100" u="none" cap="none" strike="noStrike">
                <a:solidFill>
                  <a:schemeClr val="dk1"/>
                </a:solidFill>
                <a:latin typeface="Arial"/>
                <a:ea typeface="Arial"/>
                <a:cs typeface="Arial"/>
                <a:sym typeface="Arial"/>
              </a:rPr>
              <a:t>Dela med dig, samsas om det material och de verktyg som finns</a:t>
            </a:r>
            <a:endParaRPr/>
          </a:p>
          <a:p>
            <a:pPr indent="0" lvl="0" marL="0" marR="0" rtl="0" algn="l">
              <a:lnSpc>
                <a:spcPct val="150000"/>
              </a:lnSpc>
              <a:spcBef>
                <a:spcPts val="0"/>
              </a:spcBef>
              <a:spcAft>
                <a:spcPts val="0"/>
              </a:spcAft>
              <a:buSzPts val="1100"/>
              <a:buNone/>
            </a:pPr>
            <a:r>
              <a:rPr b="0" i="0" lang="sv-SE" sz="1100" u="none" cap="none" strike="noStrike">
                <a:solidFill>
                  <a:schemeClr val="dk1"/>
                </a:solidFill>
                <a:latin typeface="Arial"/>
                <a:ea typeface="Arial"/>
                <a:cs typeface="Arial"/>
                <a:sym typeface="Arial"/>
              </a:rPr>
              <a:t>Håll ordning, håll ditt material samlat på din plats, plocka undan efter hand </a:t>
            </a:r>
            <a:endParaRPr/>
          </a:p>
          <a:p>
            <a:pPr indent="-158750" lvl="0" marL="228600" rtl="0" algn="l">
              <a:lnSpc>
                <a:spcPct val="100000"/>
              </a:lnSpc>
              <a:spcBef>
                <a:spcPts val="0"/>
              </a:spcBef>
              <a:spcAft>
                <a:spcPts val="800"/>
              </a:spcAft>
              <a:buSzPts val="1100"/>
              <a:buNone/>
            </a:pPr>
            <a:r>
              <a:t/>
            </a:r>
            <a:endParaRPr sz="1800">
              <a:latin typeface="Times New Roman"/>
              <a:ea typeface="Times New Roman"/>
              <a:cs typeface="Times New Roman"/>
              <a:sym typeface="Times New Roman"/>
            </a:endParaRPr>
          </a:p>
        </p:txBody>
      </p:sp>
      <p:sp>
        <p:nvSpPr>
          <p:cNvPr id="234" name="Google Shape;234;p15: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6: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sv-SE" sz="1100" u="none" cap="none" strike="noStrike">
                <a:solidFill>
                  <a:schemeClr val="dk1"/>
                </a:solidFill>
                <a:latin typeface="Arial"/>
                <a:ea typeface="Arial"/>
                <a:cs typeface="Arial"/>
                <a:sym typeface="Arial"/>
              </a:rPr>
              <a:t>Tekprenören tipsar! </a:t>
            </a:r>
            <a:r>
              <a:rPr b="0" i="0" lang="sv-SE" sz="1100" u="none" cap="none" strike="noStrike">
                <a:solidFill>
                  <a:schemeClr val="dk1"/>
                </a:solidFill>
                <a:latin typeface="Arial"/>
                <a:ea typeface="Arial"/>
                <a:cs typeface="Arial"/>
                <a:sym typeface="Arial"/>
              </a:rPr>
              <a:t>Det är viktigt att det här momentet får tid. Detta är ett viktigt lärtillfälle. Förklara prototyp – Genom att bygga en prototyp kan ni lättare få grepp om lösningens styrkor och eventuella svagheter. Prototypen kan också göra det lättare att förklara och förmedla lösningens nytta för andra.</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sv-SE" sz="1100" u="none" cap="none" strike="noStrike">
                <a:solidFill>
                  <a:schemeClr val="dk1"/>
                </a:solidFill>
                <a:latin typeface="Arial"/>
                <a:ea typeface="Arial"/>
                <a:cs typeface="Arial"/>
                <a:sym typeface="Arial"/>
              </a:rPr>
              <a: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Arial"/>
                <a:ea typeface="Arial"/>
                <a:cs typeface="Arial"/>
                <a:sym typeface="Arial"/>
              </a:rPr>
              <a:t>Ev. Låt eleverna presentera sin lösning för någon ur målgruppen och få feedback på den färdiga prototypen.</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Arial"/>
                <a:ea typeface="Arial"/>
                <a:cs typeface="Arial"/>
                <a:sym typeface="Arial"/>
              </a:rPr>
              <a:t>Ev. gör en digital utställning med bilder/videoklipp på era konstruktioner. Qr-koder i korridoren, dokument till föräldrar m.m.</a:t>
            </a:r>
            <a:endParaRPr b="0" i="0" sz="11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sv-SE"/>
              <a:t> </a:t>
            </a:r>
            <a:endParaRPr/>
          </a:p>
        </p:txBody>
      </p:sp>
      <p:sp>
        <p:nvSpPr>
          <p:cNvPr id="247" name="Google Shape;247;p16: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7: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sv-SE"/>
              <a:t>Samla gärna era reflektioner så att ni kan lyfta dem inför nästa gång ni jobbar med Tekprenören (eller liknande uppgifter). Det är viktigt att ta vara på sina lärdomar och visa på att ni nästa gång kan använda er av dem. “Vad var det vi skickade med för lärdomar sist vi jobbade med detta?” “Vad var det vi ville komma ihåg till nästa gång?” </a:t>
            </a:r>
            <a:endParaRPr/>
          </a:p>
          <a:p>
            <a:pPr indent="0" lvl="0" marL="0" marR="0" rtl="0" algn="l">
              <a:lnSpc>
                <a:spcPct val="100000"/>
              </a:lnSpc>
              <a:spcBef>
                <a:spcPts val="0"/>
              </a:spcBef>
              <a:spcAft>
                <a:spcPts val="0"/>
              </a:spcAft>
              <a:buClr>
                <a:schemeClr val="dk1"/>
              </a:buClr>
              <a:buSzPts val="14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b="1" lang="sv-SE">
                <a:solidFill>
                  <a:schemeClr val="dk1"/>
                </a:solidFill>
              </a:rPr>
              <a:t>Tekprenören tipsar!</a:t>
            </a:r>
            <a:r>
              <a:rPr lang="sv-SE">
                <a:solidFill>
                  <a:schemeClr val="dk1"/>
                </a:solidFill>
              </a:rPr>
              <a:t> Det är viktigt att det här momentet får tid. Detta är ett viktigt lärtillfälle. </a:t>
            </a:r>
            <a:endParaRPr/>
          </a:p>
        </p:txBody>
      </p:sp>
      <p:sp>
        <p:nvSpPr>
          <p:cNvPr id="257" name="Google Shape;257;p17: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1c1e0beeb9_1_15: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1c1e0beeb9_1_15:notes"/>
          <p:cNvSpPr txBox="1"/>
          <p:nvPr>
            <p:ph idx="1" type="body"/>
          </p:nvPr>
        </p:nvSpPr>
        <p:spPr>
          <a:xfrm>
            <a:off x="679927" y="4778722"/>
            <a:ext cx="5439300" cy="390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sv-SE"/>
              <a:t>Samla gärna era reflektioner så att ni kan lyfta dem inför nästa gång ni jobbar med Tekprenören (eller liknande uppgifter). Det är viktigt att ta vara på sina lärdomar och visa på att ni nästa gång kan använda er av dem. “Vad var det vi skickade med för lärdomar sist vi jobbade med detta?” “Vad var det vi ville komma ihåg till nästa gång?” </a:t>
            </a:r>
            <a:endParaRPr/>
          </a:p>
          <a:p>
            <a:pPr indent="0" lvl="0" marL="0" marR="0" rtl="0" algn="l">
              <a:lnSpc>
                <a:spcPct val="100000"/>
              </a:lnSpc>
              <a:spcBef>
                <a:spcPts val="0"/>
              </a:spcBef>
              <a:spcAft>
                <a:spcPts val="0"/>
              </a:spcAft>
              <a:buClr>
                <a:schemeClr val="dk1"/>
              </a:buClr>
              <a:buSzPts val="14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b="1" lang="sv-SE">
                <a:solidFill>
                  <a:schemeClr val="dk1"/>
                </a:solidFill>
              </a:rPr>
              <a:t>Tekprenören tipsar!</a:t>
            </a:r>
            <a:r>
              <a:rPr lang="sv-SE">
                <a:solidFill>
                  <a:schemeClr val="dk1"/>
                </a:solidFill>
              </a:rPr>
              <a:t> Det är viktigt att det här momentet får tid. Detta är ett viktigt lärtillfälle.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7916"/>
              </a:lnSpc>
              <a:spcBef>
                <a:spcPts val="600"/>
              </a:spcBef>
              <a:spcAft>
                <a:spcPts val="0"/>
              </a:spcAft>
              <a:buClr>
                <a:schemeClr val="dk1"/>
              </a:buClr>
              <a:buSzPts val="800"/>
              <a:buFont typeface="Arial"/>
              <a:buNone/>
            </a:pPr>
            <a:r>
              <a:rPr b="1" lang="sv-SE">
                <a:solidFill>
                  <a:schemeClr val="dk1"/>
                </a:solidFill>
              </a:rPr>
              <a:t>Slutord:</a:t>
            </a:r>
            <a:endParaRPr b="1">
              <a:solidFill>
                <a:schemeClr val="dk1"/>
              </a:solidFill>
            </a:endParaRPr>
          </a:p>
          <a:p>
            <a:pPr indent="0" lvl="0" marL="0" rtl="0" algn="l">
              <a:lnSpc>
                <a:spcPct val="107916"/>
              </a:lnSpc>
              <a:spcBef>
                <a:spcPts val="600"/>
              </a:spcBef>
              <a:spcAft>
                <a:spcPts val="0"/>
              </a:spcAft>
              <a:buClr>
                <a:schemeClr val="dk1"/>
              </a:buClr>
              <a:buSzPts val="800"/>
              <a:buFont typeface="Arial"/>
              <a:buNone/>
            </a:pPr>
            <a:r>
              <a:rPr lang="sv-SE">
                <a:solidFill>
                  <a:schemeClr val="dk1"/>
                </a:solidFill>
              </a:rPr>
              <a:t>Hoppas eleverna är stolta över det jobb som de har gjort. Tekprenörer gillar att dela med sig av sina smarta och nyttiga uppfinningar!</a:t>
            </a:r>
            <a:endParaRPr sz="1500">
              <a:solidFill>
                <a:srgbClr val="595959"/>
              </a:solidFill>
            </a:endParaRPr>
          </a:p>
          <a:p>
            <a:pPr indent="0" lvl="0" marL="0" rtl="0" algn="l">
              <a:lnSpc>
                <a:spcPct val="107916"/>
              </a:lnSpc>
              <a:spcBef>
                <a:spcPts val="600"/>
              </a:spcBef>
              <a:spcAft>
                <a:spcPts val="0"/>
              </a:spcAft>
              <a:buClr>
                <a:schemeClr val="dk1"/>
              </a:buClr>
              <a:buSzPts val="800"/>
              <a:buFont typeface="Arial"/>
              <a:buNone/>
            </a:pPr>
            <a:r>
              <a:rPr lang="sv-SE">
                <a:solidFill>
                  <a:schemeClr val="dk1"/>
                </a:solidFill>
              </a:rPr>
              <a:t>Använd gärna den färdiga planschen (heter Presentation Problem + Lösning) som finns att ladda ner. Den kan ni fylla i och sätta upp för att visa upp ert arbete. </a:t>
            </a:r>
            <a:endParaRPr>
              <a:solidFill>
                <a:schemeClr val="dk1"/>
              </a:solidFill>
            </a:endParaRPr>
          </a:p>
          <a:p>
            <a:pPr indent="0" lvl="0" marL="0" rtl="0" algn="l">
              <a:lnSpc>
                <a:spcPct val="107916"/>
              </a:lnSpc>
              <a:spcBef>
                <a:spcPts val="600"/>
              </a:spcBef>
              <a:spcAft>
                <a:spcPts val="0"/>
              </a:spcAft>
              <a:buClr>
                <a:schemeClr val="dk1"/>
              </a:buClr>
              <a:buSzPts val="800"/>
              <a:buFont typeface="Arial"/>
              <a:buNone/>
            </a:pPr>
            <a:r>
              <a:rPr lang="sv-SE">
                <a:solidFill>
                  <a:schemeClr val="dk1"/>
                </a:solidFill>
              </a:rPr>
              <a:t>Kanske väljer ni att göra en utställning och bjuda in andra klasser, föräldrar, lokala företag eller kommunpolitiker som får ta del av era idéer? Skolans sociala medier kan vara ett fantastiskt ställe att visa upp hur ni har jobbat. Kanske finns det möjlighet att ställa ut era konstruktioner på biblioteket eller liknande verksamheter?</a:t>
            </a:r>
            <a:endParaRPr>
              <a:solidFill>
                <a:schemeClr val="dk1"/>
              </a:solidFill>
            </a:endParaRPr>
          </a:p>
          <a:p>
            <a:pPr indent="0" lvl="0" marL="0" rtl="0" algn="l">
              <a:lnSpc>
                <a:spcPct val="107916"/>
              </a:lnSpc>
              <a:spcBef>
                <a:spcPts val="600"/>
              </a:spcBef>
              <a:spcAft>
                <a:spcPts val="0"/>
              </a:spcAft>
              <a:buClr>
                <a:schemeClr val="dk1"/>
              </a:buClr>
              <a:buSzPts val="800"/>
              <a:buFont typeface="Arial"/>
              <a:buNone/>
            </a:pPr>
            <a:r>
              <a:rPr lang="sv-SE">
                <a:solidFill>
                  <a:schemeClr val="dk1"/>
                </a:solidFill>
              </a:rPr>
              <a:t>Vi på KomTek Sverige är självklart nyfikna på era skapelser! Skicka gärna bild/bilder med kommentar/kommentarer till: </a:t>
            </a:r>
            <a:r>
              <a:rPr lang="sv-SE" u="sng">
                <a:solidFill>
                  <a:schemeClr val="hlink"/>
                </a:solidFill>
                <a:highlight>
                  <a:srgbClr val="FFFFFF"/>
                </a:highlight>
                <a:hlinkClick r:id="rId2"/>
              </a:rPr>
              <a:t>info@komtek.se</a:t>
            </a:r>
            <a:r>
              <a:rPr lang="sv-SE">
                <a:solidFill>
                  <a:schemeClr val="dk1"/>
                </a:solidFill>
                <a:highlight>
                  <a:srgbClr val="FFFFFF"/>
                </a:highlight>
              </a:rPr>
              <a:t>. </a:t>
            </a:r>
            <a:r>
              <a:rPr lang="sv-SE">
                <a:solidFill>
                  <a:schemeClr val="dk1"/>
                </a:solidFill>
              </a:rPr>
              <a:t>Vi vill gärna visa upp era bidrag på vår hemsida och i sociala medier.</a:t>
            </a:r>
            <a:endParaRPr sz="8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sz="1000">
              <a:solidFill>
                <a:schemeClr val="dk1"/>
              </a:solidFill>
            </a:endParaRPr>
          </a:p>
        </p:txBody>
      </p:sp>
      <p:sp>
        <p:nvSpPr>
          <p:cNvPr id="269" name="Google Shape;269;g21c1e0beeb9_1_15:notes"/>
          <p:cNvSpPr txBox="1"/>
          <p:nvPr>
            <p:ph idx="12" type="sldNum"/>
          </p:nvPr>
        </p:nvSpPr>
        <p:spPr>
          <a:xfrm>
            <a:off x="3851342" y="9431600"/>
            <a:ext cx="2946300" cy="498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sv-SE" sz="1200">
                <a:solidFill>
                  <a:schemeClr val="dk1"/>
                </a:solidFill>
                <a:highlight>
                  <a:schemeClr val="lt1"/>
                </a:highlight>
              </a:rPr>
              <a:t>En entreprenör</a:t>
            </a:r>
            <a:r>
              <a:rPr lang="sv-SE">
                <a:solidFill>
                  <a:schemeClr val="dk1"/>
                </a:solidFill>
                <a:highlight>
                  <a:schemeClr val="lt1"/>
                </a:highlight>
              </a:rPr>
              <a:t> brukar definieras som en individ som upptäcker behov och finner lösningar på problem samt arbetar hårt för att förverkliga sina idéer.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rPr lang="sv-SE">
                <a:solidFill>
                  <a:schemeClr val="dk1"/>
                </a:solidFill>
                <a:highlight>
                  <a:schemeClr val="lt1"/>
                </a:highlight>
              </a:rPr>
              <a:t>I det här materialet har vi valt att jobba med entreprenörskap utifrån teknik och så föddes Tekprenören!</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t/>
            </a:r>
            <a:endParaRPr>
              <a:solidFill>
                <a:schemeClr val="dk1"/>
              </a:solidFill>
              <a:highlight>
                <a:schemeClr val="lt1"/>
              </a:highlight>
            </a:endParaRPr>
          </a:p>
          <a:p>
            <a:pPr indent="0" lvl="0" marL="0" rtl="0" algn="l">
              <a:lnSpc>
                <a:spcPct val="100000"/>
              </a:lnSpc>
              <a:spcBef>
                <a:spcPts val="0"/>
              </a:spcBef>
              <a:spcAft>
                <a:spcPts val="0"/>
              </a:spcAft>
              <a:buClr>
                <a:schemeClr val="dk1"/>
              </a:buClr>
              <a:buSzPts val="1200"/>
              <a:buFont typeface="Arial"/>
              <a:buNone/>
            </a:pPr>
            <a:r>
              <a:rPr b="0" i="0" lang="sv-SE" sz="1100" u="none" cap="none" strike="noStrike">
                <a:solidFill>
                  <a:schemeClr val="dk1"/>
                </a:solidFill>
                <a:highlight>
                  <a:schemeClr val="lt1"/>
                </a:highlight>
                <a:latin typeface="Arial"/>
                <a:ea typeface="Arial"/>
                <a:cs typeface="Arial"/>
                <a:sym typeface="Arial"/>
              </a:rPr>
              <a:t>Tekprenörens uppgift är att hitta problem och lösa dem med teknik. Tekprenören har egenskaper som kreativitet, nyfikenhet, initiativförmåga, kritiskt tänkande, ansvarstagande samt samarbets- och kommunikationsförmåga. </a:t>
            </a:r>
            <a:endParaRPr/>
          </a:p>
          <a:p>
            <a:pPr indent="0" lvl="0" marL="0" rtl="0" algn="l">
              <a:lnSpc>
                <a:spcPct val="100000"/>
              </a:lnSpc>
              <a:spcBef>
                <a:spcPts val="0"/>
              </a:spcBef>
              <a:spcAft>
                <a:spcPts val="0"/>
              </a:spcAft>
              <a:buClr>
                <a:schemeClr val="dk1"/>
              </a:buClr>
              <a:buSzPts val="1200"/>
              <a:buFont typeface="Arial"/>
              <a:buNone/>
            </a:pPr>
            <a:r>
              <a:t/>
            </a:r>
            <a:endParaRPr b="0" i="0" sz="1100" u="none" cap="none" strike="noStrike">
              <a:solidFill>
                <a:schemeClr val="dk1"/>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sv-SE" sz="1100" u="none" cap="none" strike="noStrike">
                <a:solidFill>
                  <a:schemeClr val="dk1"/>
                </a:solidFill>
                <a:highlight>
                  <a:schemeClr val="lt1"/>
                </a:highlight>
                <a:latin typeface="Arial"/>
                <a:ea typeface="Arial"/>
                <a:cs typeface="Arial"/>
                <a:sym typeface="Arial"/>
              </a:rPr>
              <a:t>Tekprenören tipsar! </a:t>
            </a:r>
            <a:r>
              <a:rPr b="0" i="0" lang="sv-SE" sz="1100" u="none" cap="none" strike="noStrike">
                <a:solidFill>
                  <a:schemeClr val="dk1"/>
                </a:solidFill>
                <a:highlight>
                  <a:schemeClr val="lt1"/>
                </a:highlight>
                <a:latin typeface="Arial"/>
                <a:ea typeface="Arial"/>
                <a:cs typeface="Arial"/>
                <a:sym typeface="Arial"/>
              </a:rPr>
              <a:t>Det här är ett idealiskt tillfälle att prata om de olika egenskaper som finns representerade i klassen. Någon har superfantasi, någon är stark i mat</a:t>
            </a:r>
            <a:r>
              <a:rPr lang="sv-SE">
                <a:solidFill>
                  <a:schemeClr val="dk1"/>
                </a:solidFill>
                <a:highlight>
                  <a:schemeClr val="lt1"/>
                </a:highlight>
              </a:rPr>
              <a:t>ematik</a:t>
            </a:r>
            <a:r>
              <a:rPr b="0" i="0" lang="sv-SE" sz="1100" u="none" cap="none" strike="noStrike">
                <a:solidFill>
                  <a:schemeClr val="dk1"/>
                </a:solidFill>
                <a:highlight>
                  <a:schemeClr val="lt1"/>
                </a:highlight>
                <a:latin typeface="Arial"/>
                <a:ea typeface="Arial"/>
                <a:cs typeface="Arial"/>
                <a:sym typeface="Arial"/>
              </a:rPr>
              <a:t>, någon har världens bollkontroll, någon sjunger jättebra, någon har otrolig uthållighet när det gäller att testa sig fram till lösningar, någon är en jättebra ledare, någon är bra på att medla osv. Tänk vad ni kan åstadkomma när ni tillsammans använder denna kombination av egenskaper. </a:t>
            </a:r>
            <a:endParaRPr b="0" i="0" sz="1100" u="none" cap="none" strike="noStrike">
              <a:solidFill>
                <a:schemeClr val="dk1"/>
              </a:solidFill>
              <a:highlight>
                <a:schemeClr val="lt1"/>
              </a:highlight>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highlight>
                <a:schemeClr val="lt1"/>
              </a:highlight>
            </a:endParaRPr>
          </a:p>
        </p:txBody>
      </p:sp>
      <p:sp>
        <p:nvSpPr>
          <p:cNvPr id="94" name="Google Shape;94;p1: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679927" y="4778722"/>
            <a:ext cx="5439410" cy="3910027"/>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SzPts val="1100"/>
              <a:buNone/>
            </a:pPr>
            <a:r>
              <a:rPr lang="sv-SE" sz="1200">
                <a:solidFill>
                  <a:schemeClr val="dk1"/>
                </a:solidFill>
              </a:rPr>
              <a:t>Med de här övningarna vill vi värma upp kreativiteten, avdramatisera och visa att inget är fel. Tekprenören brukar säga: “Alla gör på olika sätt och allas sätt är rätt.” </a:t>
            </a:r>
            <a:endParaRPr sz="1200"/>
          </a:p>
          <a:p>
            <a:pPr indent="0" lvl="0" marL="0" rtl="0" algn="l">
              <a:lnSpc>
                <a:spcPct val="107916"/>
              </a:lnSpc>
              <a:spcBef>
                <a:spcPts val="0"/>
              </a:spcBef>
              <a:spcAft>
                <a:spcPts val="0"/>
              </a:spcAft>
              <a:buSzPts val="1100"/>
              <a:buNone/>
            </a:pPr>
            <a:r>
              <a:t/>
            </a:r>
            <a:endParaRPr sz="1200">
              <a:solidFill>
                <a:schemeClr val="dk1"/>
              </a:solidFill>
            </a:endParaRPr>
          </a:p>
          <a:p>
            <a:pPr indent="0" lvl="0" marL="0" rtl="0" algn="l">
              <a:lnSpc>
                <a:spcPct val="107916"/>
              </a:lnSpc>
              <a:spcBef>
                <a:spcPts val="0"/>
              </a:spcBef>
              <a:spcAft>
                <a:spcPts val="0"/>
              </a:spcAft>
              <a:buSzPts val="1100"/>
              <a:buNone/>
            </a:pPr>
            <a:r>
              <a:rPr lang="sv-SE" sz="1200">
                <a:solidFill>
                  <a:schemeClr val="dk1"/>
                </a:solidFill>
              </a:rPr>
              <a:t>Att tänka utanför boxen är något som behöver tränas. Därför har vi valt ut ett antal övningar som ska hjälpa er att sätta fart på kreativiteten och öppna för “galna” lösningar. </a:t>
            </a:r>
            <a:endParaRPr sz="1200">
              <a:solidFill>
                <a:schemeClr val="dk1"/>
              </a:solidFill>
            </a:endParaRPr>
          </a:p>
          <a:p>
            <a:pPr indent="0" lvl="0" marL="0" rtl="0" algn="l">
              <a:lnSpc>
                <a:spcPct val="107916"/>
              </a:lnSpc>
              <a:spcBef>
                <a:spcPts val="0"/>
              </a:spcBef>
              <a:spcAft>
                <a:spcPts val="0"/>
              </a:spcAft>
              <a:buSzPts val="1100"/>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sv-SE" sz="1200">
                <a:solidFill>
                  <a:schemeClr val="dk1"/>
                </a:solidFill>
              </a:rPr>
              <a:t>Gemproblem – skapa värde</a:t>
            </a:r>
            <a:endParaRPr b="1" sz="1200">
              <a:solidFill>
                <a:schemeClr val="dk1"/>
              </a:solidFill>
            </a:endParaRPr>
          </a:p>
          <a:p>
            <a:pPr indent="0" lvl="0" marL="228600" rtl="0" algn="l">
              <a:lnSpc>
                <a:spcPct val="100000"/>
              </a:lnSpc>
              <a:spcBef>
                <a:spcPts val="0"/>
              </a:spcBef>
              <a:spcAft>
                <a:spcPts val="0"/>
              </a:spcAft>
              <a:buClr>
                <a:schemeClr val="dk1"/>
              </a:buClr>
              <a:buSzPts val="1100"/>
              <a:buFont typeface="Arial"/>
              <a:buNone/>
            </a:pPr>
            <a:r>
              <a:rPr lang="sv-SE" sz="1200">
                <a:solidFill>
                  <a:schemeClr val="dk1"/>
                </a:solidFill>
              </a:rPr>
              <a:t>Genom att byta namn,forma om eller sammanfoga flera gem. Tanken är att vi bara genom att se på ett föremål på ett nytt sätt kan skapa ett högre upplevt värde.  </a:t>
            </a:r>
            <a:endParaRPr sz="1200">
              <a:solidFill>
                <a:schemeClr val="dk1"/>
              </a:solidFill>
            </a:endParaRPr>
          </a:p>
          <a:p>
            <a:pPr indent="0" lvl="0" marL="228600" rtl="0" algn="l">
              <a:lnSpc>
                <a:spcPct val="100000"/>
              </a:lnSpc>
              <a:spcBef>
                <a:spcPts val="800"/>
              </a:spcBef>
              <a:spcAft>
                <a:spcPts val="0"/>
              </a:spcAft>
              <a:buClr>
                <a:schemeClr val="dk1"/>
              </a:buClr>
              <a:buSzPts val="1100"/>
              <a:buFont typeface="Arial"/>
              <a:buNone/>
            </a:pPr>
            <a:r>
              <a:rPr lang="sv-SE" sz="1200">
                <a:solidFill>
                  <a:schemeClr val="dk1"/>
                </a:solidFill>
              </a:rPr>
              <a:t>(Det måste inte vara just ett gem man utgår ifrån. Det kan vara ett A4-papper, en kartong, en tegelsten, en blyertspenna, en burk eller vadhelst du kan komma på. Tanken är att man ska komma på nya saker att använda den/det till.)</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800"/>
              </a:spcBef>
              <a:spcAft>
                <a:spcPts val="0"/>
              </a:spcAft>
              <a:buClr>
                <a:schemeClr val="dk1"/>
              </a:buClr>
              <a:buSzPts val="1100"/>
              <a:buFont typeface="Arial"/>
              <a:buNone/>
            </a:pPr>
            <a:br>
              <a:rPr b="1" lang="sv-SE" sz="1200">
                <a:solidFill>
                  <a:schemeClr val="dk1"/>
                </a:solidFill>
              </a:rPr>
            </a:br>
            <a:r>
              <a:rPr b="1" lang="sv-SE" sz="1200">
                <a:solidFill>
                  <a:schemeClr val="dk1"/>
                </a:solidFill>
              </a:rPr>
              <a:t>Överraskningsproblem</a:t>
            </a:r>
            <a:endParaRPr sz="1200">
              <a:solidFill>
                <a:schemeClr val="dk1"/>
              </a:solidFill>
              <a:latin typeface="Times New Roman"/>
              <a:ea typeface="Times New Roman"/>
              <a:cs typeface="Times New Roman"/>
              <a:sym typeface="Times New Roman"/>
            </a:endParaRPr>
          </a:p>
          <a:p>
            <a:pPr indent="0" lvl="0" marL="228600" rtl="0" algn="l">
              <a:lnSpc>
                <a:spcPct val="100000"/>
              </a:lnSpc>
              <a:spcBef>
                <a:spcPts val="800"/>
              </a:spcBef>
              <a:spcAft>
                <a:spcPts val="0"/>
              </a:spcAft>
              <a:buClr>
                <a:schemeClr val="dk1"/>
              </a:buClr>
              <a:buSzPts val="1100"/>
              <a:buFont typeface="Arial"/>
              <a:buNone/>
            </a:pPr>
            <a:r>
              <a:rPr lang="sv-SE" sz="1200">
                <a:solidFill>
                  <a:schemeClr val="dk1"/>
                </a:solidFill>
              </a:rPr>
              <a:t>Låt eleverna arbeta tillsammans två och två. Den ena personen påstår att den andra inte vet vad hen har bakom ryggen. Den andra svarar då att den visst vet det och hittar på något galet som finns där bakom ryggen. Och fortsätter sedan fråga vad hen ska använda den till? Och personen svarar då att “den/det ska jag använda för att…” Sedan växlar de. </a:t>
            </a:r>
            <a:br>
              <a:rPr lang="sv-SE" sz="1200">
                <a:solidFill>
                  <a:schemeClr val="dk1"/>
                </a:solidFill>
              </a:rPr>
            </a:br>
            <a:endParaRPr sz="1200">
              <a:solidFill>
                <a:schemeClr val="dk1"/>
              </a:solidFill>
            </a:endParaRPr>
          </a:p>
          <a:p>
            <a:pPr indent="0" lvl="0" marL="228600" rtl="0" algn="l">
              <a:lnSpc>
                <a:spcPct val="100000"/>
              </a:lnSpc>
              <a:spcBef>
                <a:spcPts val="800"/>
              </a:spcBef>
              <a:spcAft>
                <a:spcPts val="0"/>
              </a:spcAft>
              <a:buClr>
                <a:schemeClr val="dk1"/>
              </a:buClr>
              <a:buSzPts val="1100"/>
              <a:buFont typeface="Arial"/>
              <a:buNone/>
            </a:pPr>
            <a:r>
              <a:rPr lang="sv-SE" sz="1200">
                <a:solidFill>
                  <a:schemeClr val="dk1"/>
                </a:solidFill>
              </a:rPr>
              <a:t>- “Du vet inte vad jag har bakom ryggen!”</a:t>
            </a:r>
            <a:endParaRPr sz="1200">
              <a:solidFill>
                <a:schemeClr val="dk1"/>
              </a:solidFill>
              <a:latin typeface="Times New Roman"/>
              <a:ea typeface="Times New Roman"/>
              <a:cs typeface="Times New Roman"/>
              <a:sym typeface="Times New Roman"/>
            </a:endParaRPr>
          </a:p>
          <a:p>
            <a:pPr indent="0" lvl="0" marL="228600" rtl="0" algn="l">
              <a:lnSpc>
                <a:spcPct val="100000"/>
              </a:lnSpc>
              <a:spcBef>
                <a:spcPts val="800"/>
              </a:spcBef>
              <a:spcAft>
                <a:spcPts val="0"/>
              </a:spcAft>
              <a:buClr>
                <a:schemeClr val="dk1"/>
              </a:buClr>
              <a:buSzPts val="1100"/>
              <a:buFont typeface="Arial"/>
              <a:buNone/>
            </a:pPr>
            <a:r>
              <a:rPr lang="sv-SE" sz="1200">
                <a:solidFill>
                  <a:schemeClr val="dk1"/>
                </a:solidFill>
              </a:rPr>
              <a:t>- “Jo, det vet jag. Du har…”  “Men vad ska du använda den/det till?”</a:t>
            </a:r>
            <a:endParaRPr sz="1200">
              <a:solidFill>
                <a:schemeClr val="dk1"/>
              </a:solidFill>
              <a:latin typeface="Times New Roman"/>
              <a:ea typeface="Times New Roman"/>
              <a:cs typeface="Times New Roman"/>
              <a:sym typeface="Times New Roman"/>
            </a:endParaRPr>
          </a:p>
          <a:p>
            <a:pPr indent="0" lvl="0" marL="228600" rtl="0" algn="l">
              <a:lnSpc>
                <a:spcPct val="100000"/>
              </a:lnSpc>
              <a:spcBef>
                <a:spcPts val="800"/>
              </a:spcBef>
              <a:spcAft>
                <a:spcPts val="0"/>
              </a:spcAft>
              <a:buClr>
                <a:schemeClr val="dk1"/>
              </a:buClr>
              <a:buSzPts val="1100"/>
              <a:buFont typeface="Arial"/>
              <a:buNone/>
            </a:pPr>
            <a:r>
              <a:rPr lang="sv-SE" sz="1200">
                <a:solidFill>
                  <a:schemeClr val="dk1"/>
                </a:solidFill>
              </a:rPr>
              <a:t>- “Jo, den ska jag ha när jag ska…”</a:t>
            </a:r>
            <a:endParaRPr sz="1200">
              <a:solidFill>
                <a:schemeClr val="dk1"/>
              </a:solidFill>
              <a:latin typeface="Times New Roman"/>
              <a:ea typeface="Times New Roman"/>
              <a:cs typeface="Times New Roman"/>
              <a:sym typeface="Times New Roman"/>
            </a:endParaRPr>
          </a:p>
          <a:p>
            <a:pPr indent="0" lvl="0" marL="0" rtl="0" algn="l">
              <a:lnSpc>
                <a:spcPct val="100000"/>
              </a:lnSpc>
              <a:spcBef>
                <a:spcPts val="800"/>
              </a:spcBef>
              <a:spcAft>
                <a:spcPts val="0"/>
              </a:spcAft>
              <a:buClr>
                <a:schemeClr val="dk1"/>
              </a:buClr>
              <a:buSzPts val="1100"/>
              <a:buFont typeface="Arial"/>
              <a:buNone/>
            </a:pPr>
            <a:r>
              <a:t/>
            </a:r>
            <a:endParaRPr b="1" sz="1200">
              <a:solidFill>
                <a:schemeClr val="dk1"/>
              </a:solidFill>
            </a:endParaRPr>
          </a:p>
          <a:p>
            <a:pPr indent="0" lvl="0" marL="0" rtl="0" algn="l">
              <a:lnSpc>
                <a:spcPct val="100000"/>
              </a:lnSpc>
              <a:spcBef>
                <a:spcPts val="800"/>
              </a:spcBef>
              <a:spcAft>
                <a:spcPts val="0"/>
              </a:spcAft>
              <a:buClr>
                <a:schemeClr val="dk1"/>
              </a:buClr>
              <a:buSzPts val="1100"/>
              <a:buFont typeface="Arial"/>
              <a:buNone/>
            </a:pPr>
            <a:r>
              <a:rPr b="1" lang="sv-SE" sz="1200">
                <a:solidFill>
                  <a:schemeClr val="dk1"/>
                </a:solidFill>
              </a:rPr>
              <a:t>1, 2, 3-problem</a:t>
            </a:r>
            <a:endParaRPr b="1" sz="1200">
              <a:solidFill>
                <a:schemeClr val="dk1"/>
              </a:solidFill>
            </a:endParaRPr>
          </a:p>
          <a:p>
            <a:pPr indent="0" lvl="0" marL="0" rtl="0" algn="l">
              <a:lnSpc>
                <a:spcPct val="100000"/>
              </a:lnSpc>
              <a:spcBef>
                <a:spcPts val="800"/>
              </a:spcBef>
              <a:spcAft>
                <a:spcPts val="0"/>
              </a:spcAft>
              <a:buClr>
                <a:schemeClr val="dk1"/>
              </a:buClr>
              <a:buSzPts val="1100"/>
              <a:buFont typeface="Arial"/>
              <a:buNone/>
            </a:pPr>
            <a:r>
              <a:rPr lang="sv-SE" sz="1200">
                <a:solidFill>
                  <a:schemeClr val="dk1"/>
                </a:solidFill>
              </a:rPr>
              <a:t>Låt eleverna arbeta tillsammans två och två.  Person 1 börjar tänka på ett ord, vilket som helst och säger det högt. Person 2 associerar till det och säger första ordet hen kommer på. Person 1 associerar vidare och säger det första hen kommer på utifrån det nya ordet. </a:t>
            </a:r>
            <a:endParaRPr sz="1200">
              <a:solidFill>
                <a:schemeClr val="dk1"/>
              </a:solidFill>
            </a:endParaRPr>
          </a:p>
          <a:p>
            <a:pPr indent="0" lvl="0" marL="228600" rtl="0" algn="l">
              <a:lnSpc>
                <a:spcPct val="100000"/>
              </a:lnSpc>
              <a:spcBef>
                <a:spcPts val="800"/>
              </a:spcBef>
              <a:spcAft>
                <a:spcPts val="0"/>
              </a:spcAft>
              <a:buClr>
                <a:schemeClr val="dk1"/>
              </a:buClr>
              <a:buSzPts val="1100"/>
              <a:buFont typeface="Arial"/>
              <a:buNone/>
            </a:pPr>
            <a:r>
              <a:rPr lang="sv-SE" sz="1200">
                <a:solidFill>
                  <a:schemeClr val="dk1"/>
                </a:solidFill>
              </a:rPr>
              <a:t>Tillsammans funderar de sedan på vad det kan finnas för problem kring det. </a:t>
            </a:r>
            <a:endParaRPr sz="1200">
              <a:solidFill>
                <a:schemeClr val="dk1"/>
              </a:solidFill>
            </a:endParaRPr>
          </a:p>
          <a:p>
            <a:pPr indent="0" lvl="0" marL="228600" rtl="0" algn="l">
              <a:lnSpc>
                <a:spcPct val="100000"/>
              </a:lnSpc>
              <a:spcBef>
                <a:spcPts val="800"/>
              </a:spcBef>
              <a:spcAft>
                <a:spcPts val="0"/>
              </a:spcAft>
              <a:buClr>
                <a:schemeClr val="dk1"/>
              </a:buClr>
              <a:buSzPts val="1100"/>
              <a:buFont typeface="Arial"/>
              <a:buNone/>
            </a:pPr>
            <a:br>
              <a:rPr lang="sv-SE" sz="1200">
                <a:solidFill>
                  <a:schemeClr val="dk1"/>
                </a:solidFill>
              </a:rPr>
            </a:br>
            <a:r>
              <a:rPr lang="sv-SE" sz="1200">
                <a:solidFill>
                  <a:schemeClr val="dk1"/>
                </a:solidFill>
              </a:rPr>
              <a:t>Till exempel: trädgård - blomma - luktar gott. Problem som kan finnas kring det: drar till sig getingar som kan stickas…</a:t>
            </a:r>
            <a:endParaRPr sz="1200">
              <a:solidFill>
                <a:schemeClr val="dk1"/>
              </a:solidFill>
            </a:endParaRPr>
          </a:p>
          <a:p>
            <a:pPr indent="0" lvl="0" marL="228600" rtl="0" algn="l">
              <a:lnSpc>
                <a:spcPct val="100000"/>
              </a:lnSpc>
              <a:spcBef>
                <a:spcPts val="800"/>
              </a:spcBef>
              <a:spcAft>
                <a:spcPts val="0"/>
              </a:spcAft>
              <a:buClr>
                <a:schemeClr val="dk1"/>
              </a:buClr>
              <a:buSzPts val="1100"/>
              <a:buFont typeface="Arial"/>
              <a:buNone/>
            </a:pPr>
            <a:r>
              <a:rPr lang="sv-SE" sz="1200">
                <a:solidFill>
                  <a:schemeClr val="dk1"/>
                </a:solidFill>
              </a:rPr>
              <a:t>Äta -&gt; smörgås -&gt; brödrost. Problem som kan finnas kring det: det är lätt att brödet blir bränt i brödrosten och måste kanske slängas och att slänga mat är inte bra för miljö.</a:t>
            </a:r>
            <a:endParaRPr sz="1200">
              <a:solidFill>
                <a:schemeClr val="dk1"/>
              </a:solidFill>
            </a:endParaRPr>
          </a:p>
          <a:p>
            <a:pPr indent="0" lvl="0" marL="228600" rtl="0" algn="l">
              <a:lnSpc>
                <a:spcPct val="100000"/>
              </a:lnSpc>
              <a:spcBef>
                <a:spcPts val="800"/>
              </a:spcBef>
              <a:spcAft>
                <a:spcPts val="0"/>
              </a:spcAft>
              <a:buClr>
                <a:schemeClr val="dk1"/>
              </a:buClr>
              <a:buSzPts val="1100"/>
              <a:buFont typeface="Arial"/>
              <a:buNone/>
            </a:pPr>
            <a:r>
              <a:rPr lang="sv-SE" sz="1200">
                <a:solidFill>
                  <a:schemeClr val="dk1"/>
                </a:solidFill>
              </a:rPr>
              <a:t>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sv-SE" sz="1200">
                <a:solidFill>
                  <a:schemeClr val="dk1"/>
                </a:solidFill>
              </a:rPr>
              <a:t>Tekprenören tipsar:</a:t>
            </a:r>
            <a:r>
              <a:rPr lang="sv-SE" sz="1200">
                <a:solidFill>
                  <a:schemeClr val="dk1"/>
                </a:solidFill>
              </a:rPr>
              <a:t> Är det klurigt för eleverna att komma på ord att associera kring, kan du skriva ut och klippa ut de bilder som finns i stödmaterialet. Då kan eleverna t ex dra en bild ur bildhögen och börja associera kring.  </a:t>
            </a:r>
            <a:endParaRPr sz="1200">
              <a:solidFill>
                <a:schemeClr val="dk1"/>
              </a:solidFill>
            </a:endParaRPr>
          </a:p>
          <a:p>
            <a:pPr indent="0" lvl="0" marL="0" rtl="0" algn="l">
              <a:lnSpc>
                <a:spcPct val="100000"/>
              </a:lnSpc>
              <a:spcBef>
                <a:spcPts val="800"/>
              </a:spcBef>
              <a:spcAft>
                <a:spcPts val="0"/>
              </a:spcAft>
              <a:buClr>
                <a:schemeClr val="dk1"/>
              </a:buClr>
              <a:buSzPts val="1100"/>
              <a:buFont typeface="Arial"/>
              <a:buNone/>
            </a:pPr>
            <a:r>
              <a:rPr lang="sv-SE" sz="1200">
                <a:solidFill>
                  <a:schemeClr val="dk1"/>
                </a:solidFill>
              </a:rPr>
              <a:t>Läs mer utförligt om övningen i lärarhandledningen. </a:t>
            </a:r>
            <a:endParaRPr sz="1200">
              <a:solidFill>
                <a:schemeClr val="dk1"/>
              </a:solidFill>
            </a:endParaRPr>
          </a:p>
          <a:p>
            <a:pPr indent="0" lvl="0" marL="228600" rtl="0" algn="l">
              <a:lnSpc>
                <a:spcPct val="100000"/>
              </a:lnSpc>
              <a:spcBef>
                <a:spcPts val="800"/>
              </a:spcBef>
              <a:spcAft>
                <a:spcPts val="0"/>
              </a:spcAft>
              <a:buClr>
                <a:schemeClr val="dk1"/>
              </a:buClr>
              <a:buSzPts val="1100"/>
              <a:buFont typeface="Arial"/>
              <a:buNone/>
            </a:pPr>
            <a:r>
              <a:t/>
            </a:r>
            <a:endParaRPr sz="1200">
              <a:solidFill>
                <a:schemeClr val="dk1"/>
              </a:solidFill>
            </a:endParaRPr>
          </a:p>
          <a:p>
            <a:pPr indent="0" lvl="0" marL="0" rtl="0" algn="l">
              <a:lnSpc>
                <a:spcPct val="107916"/>
              </a:lnSpc>
              <a:spcBef>
                <a:spcPts val="1600"/>
              </a:spcBef>
              <a:spcAft>
                <a:spcPts val="800"/>
              </a:spcAft>
              <a:buClr>
                <a:schemeClr val="dk1"/>
              </a:buClr>
              <a:buSzPts val="1100"/>
              <a:buFont typeface="Arial"/>
              <a:buNone/>
            </a:pPr>
            <a:r>
              <a:t/>
            </a:r>
            <a:endParaRPr sz="1200">
              <a:solidFill>
                <a:schemeClr val="dk1"/>
              </a:solidFill>
            </a:endParaRPr>
          </a:p>
        </p:txBody>
      </p:sp>
      <p:sp>
        <p:nvSpPr>
          <p:cNvPr id="105" name="Google Shape;105;p4:notes"/>
          <p:cNvSpPr txBox="1"/>
          <p:nvPr>
            <p:ph idx="12" type="sldNum"/>
          </p:nvPr>
        </p:nvSpPr>
        <p:spPr>
          <a:xfrm>
            <a:off x="3851342" y="9431599"/>
            <a:ext cx="2946347" cy="49812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5: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sv-SE">
                <a:solidFill>
                  <a:schemeClr val="dk1"/>
                </a:solidFill>
              </a:rPr>
              <a:t>Titta på presentationen eller videon tillsammans med eleverna för att visa på hur man kan ta sig an och lösa ett vardagsproblem.</a:t>
            </a:r>
            <a:endParaRPr>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sv-SE">
                <a:solidFill>
                  <a:schemeClr val="dk1"/>
                </a:solidFill>
              </a:rPr>
              <a:t>Den här problemlådan tillhör er alla i klassen. Här samlar ni alla problem som ni kan hitta på skolan, fritidsaktiviteter, hemma, när ni transporterar er, ja överallt finns problem som behöver lösas. </a:t>
            </a:r>
            <a:endParaRPr>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sv-SE">
                <a:solidFill>
                  <a:schemeClr val="dk1"/>
                </a:solidFill>
              </a:rPr>
              <a:t>Men… vi behöver träna oss på att hitta dem. </a:t>
            </a:r>
            <a:endParaRPr>
              <a:solidFill>
                <a:schemeClr val="dk1"/>
              </a:solidFill>
            </a:endParaRPr>
          </a:p>
          <a:p>
            <a:pPr indent="0" lvl="0" marL="0" rtl="0" algn="l">
              <a:lnSpc>
                <a:spcPct val="107916"/>
              </a:lnSpc>
              <a:spcBef>
                <a:spcPts val="800"/>
              </a:spcBef>
              <a:spcAft>
                <a:spcPts val="0"/>
              </a:spcAft>
              <a:buClr>
                <a:schemeClr val="dk1"/>
              </a:buClr>
              <a:buSzPts val="1100"/>
              <a:buFont typeface="Arial"/>
              <a:buNone/>
            </a:pPr>
            <a:r>
              <a:rPr lang="sv-SE">
                <a:solidFill>
                  <a:schemeClr val="dk1"/>
                </a:solidFill>
              </a:rPr>
              <a:t>Det kan vara allt från trassliga laddsladdar till hur man får sin smutsiga tvätt till tvättkorgen utan att behöva gå hela vägen eller hur man på ett smidigt sätt får alla sina hockeyskydd torra efter träning. </a:t>
            </a:r>
            <a:endParaRPr sz="1000"/>
          </a:p>
          <a:p>
            <a:pPr indent="0" lvl="0" marL="0" rtl="0" algn="l">
              <a:lnSpc>
                <a:spcPct val="107916"/>
              </a:lnSpc>
              <a:spcBef>
                <a:spcPts val="1600"/>
              </a:spcBef>
              <a:spcAft>
                <a:spcPts val="0"/>
              </a:spcAft>
              <a:buClr>
                <a:schemeClr val="dk1"/>
              </a:buClr>
              <a:buSzPts val="1100"/>
              <a:buFont typeface="Arial"/>
              <a:buNone/>
            </a:pPr>
            <a:r>
              <a:rPr lang="sv-SE">
                <a:solidFill>
                  <a:schemeClr val="dk1"/>
                </a:solidFill>
              </a:rPr>
              <a:t>På webbsidan hittar du en text om teknik och genus som fungerar som reflektions och diskussionsunderlag. </a:t>
            </a:r>
            <a:endParaRPr>
              <a:solidFill>
                <a:schemeClr val="dk1"/>
              </a:solidFill>
            </a:endParaRPr>
          </a:p>
          <a:p>
            <a:pPr indent="0" lvl="0" marL="0" rtl="0" algn="l">
              <a:lnSpc>
                <a:spcPct val="107916"/>
              </a:lnSpc>
              <a:spcBef>
                <a:spcPts val="1600"/>
              </a:spcBef>
              <a:spcAft>
                <a:spcPts val="800"/>
              </a:spcAft>
              <a:buClr>
                <a:schemeClr val="dk1"/>
              </a:buClr>
              <a:buSzPts val="1100"/>
              <a:buFont typeface="Arial"/>
              <a:buNone/>
            </a:pPr>
            <a:r>
              <a:t/>
            </a:r>
            <a:endParaRPr/>
          </a:p>
        </p:txBody>
      </p:sp>
      <p:sp>
        <p:nvSpPr>
          <p:cNvPr id="125" name="Google Shape;125;p5: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7: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sv-SE"/>
              <a:t>Tekprenören tipsar! </a:t>
            </a:r>
            <a:r>
              <a:rPr lang="sv-SE"/>
              <a:t>Vem har problemet? När är det ett problem?</a:t>
            </a:r>
            <a:endParaRPr/>
          </a:p>
          <a:p>
            <a:pPr indent="0" lvl="0" marL="0" rtl="0" algn="l">
              <a:lnSpc>
                <a:spcPct val="100000"/>
              </a:lnSpc>
              <a:spcBef>
                <a:spcPts val="0"/>
              </a:spcBef>
              <a:spcAft>
                <a:spcPts val="0"/>
              </a:spcAft>
              <a:buSzPts val="1400"/>
              <a:buNone/>
            </a:pPr>
            <a:r>
              <a:rPr lang="sv-SE"/>
              <a:t>Problemlösarglasögon är bra att ha när man ska leta problem som man vill lösa. De hjälper en att lättare fokusera på att hitta problem som man kan ta sig an. Tekprenörens problemlösarglasögon hjälper också till att ta bort alla “det går inte”, “det fungerar inte” utan öppnar upp för spännande lösningar. </a:t>
            </a:r>
            <a:r>
              <a:rPr lang="sv-SE" sz="1200">
                <a:solidFill>
                  <a:schemeClr val="dk1"/>
                </a:solidFill>
              </a:rPr>
              <a:t>När man sätter på sig problemlösarglasögonen skiftar man till ett positivt och lösningsfokuserat mindset.</a:t>
            </a:r>
            <a:endParaRPr/>
          </a:p>
        </p:txBody>
      </p:sp>
      <p:sp>
        <p:nvSpPr>
          <p:cNvPr id="135" name="Google Shape;135;p7: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8: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v-SE" sz="1050">
                <a:solidFill>
                  <a:srgbClr val="222222"/>
                </a:solidFill>
                <a:highlight>
                  <a:srgbClr val="FFFEFE"/>
                </a:highlight>
              </a:rPr>
              <a:t>A</a:t>
            </a:r>
            <a:r>
              <a:rPr lang="sv-SE" sz="1100">
                <a:solidFill>
                  <a:srgbClr val="222222"/>
                </a:solidFill>
                <a:highlight>
                  <a:srgbClr val="FFFEFE"/>
                </a:highlight>
              </a:rPr>
              <a:t>rbetsprocessen som alla problem/uppdrag är tänkta att följa är uppdelad i fem steg. Under varje steg och rubrik står vad som ska göras och vad som ingår i respektive steg, bra frågor att ställa och tips på reflektioner att göra. </a:t>
            </a:r>
            <a:endParaRPr/>
          </a:p>
          <a:p>
            <a:pPr indent="0" lvl="0" marL="0" rtl="0" algn="l">
              <a:lnSpc>
                <a:spcPct val="100000"/>
              </a:lnSpc>
              <a:spcBef>
                <a:spcPts val="0"/>
              </a:spcBef>
              <a:spcAft>
                <a:spcPts val="0"/>
              </a:spcAft>
              <a:buSzPts val="1400"/>
              <a:buNone/>
            </a:pPr>
            <a:r>
              <a:t/>
            </a:r>
            <a:endParaRPr sz="1100">
              <a:solidFill>
                <a:srgbClr val="222222"/>
              </a:solidFill>
              <a:highlight>
                <a:srgbClr val="FFFEFE"/>
              </a:highlight>
            </a:endParaRPr>
          </a:p>
          <a:p>
            <a:pPr indent="0" lvl="0" marL="0" rtl="0" algn="l">
              <a:lnSpc>
                <a:spcPct val="100000"/>
              </a:lnSpc>
              <a:spcBef>
                <a:spcPts val="0"/>
              </a:spcBef>
              <a:spcAft>
                <a:spcPts val="0"/>
              </a:spcAft>
              <a:buClr>
                <a:schemeClr val="dk1"/>
              </a:buClr>
              <a:buSzPts val="1400"/>
              <a:buFont typeface="Arial"/>
              <a:buNone/>
            </a:pPr>
            <a:r>
              <a:rPr lang="sv-SE" sz="1100">
                <a:solidFill>
                  <a:schemeClr val="dk1"/>
                </a:solidFill>
              </a:rPr>
              <a:t>Genom hela materialet följer färgerna och symbolerna med så att man tydligt ser i vilken del av arbetsprocessen man befinner sig. </a:t>
            </a:r>
            <a:endParaRPr sz="11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rPr lang="sv-SE">
                <a:solidFill>
                  <a:schemeClr val="dk1"/>
                </a:solidFill>
              </a:rPr>
              <a:t>Man kan behöva backa tillbaka i processen både ett och två steg. </a:t>
            </a:r>
            <a:endParaRPr>
              <a:solidFill>
                <a:schemeClr val="dk1"/>
              </a:solidFill>
            </a:endParaRPr>
          </a:p>
        </p:txBody>
      </p:sp>
      <p:sp>
        <p:nvSpPr>
          <p:cNvPr id="173" name="Google Shape;173;p3: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1:notes"/>
          <p:cNvSpPr/>
          <p:nvPr>
            <p:ph idx="2" type="sldImg"/>
          </p:nvPr>
        </p:nvSpPr>
        <p:spPr>
          <a:xfrm>
            <a:off x="90488" y="744538"/>
            <a:ext cx="6618287"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31:notes"/>
          <p:cNvSpPr txBox="1"/>
          <p:nvPr>
            <p:ph idx="1" type="body"/>
          </p:nvPr>
        </p:nvSpPr>
        <p:spPr>
          <a:xfrm>
            <a:off x="679927" y="4716661"/>
            <a:ext cx="5439410" cy="4468416"/>
          </a:xfrm>
          <a:prstGeom prst="rect">
            <a:avLst/>
          </a:prstGeom>
          <a:noFill/>
          <a:ln>
            <a:noFill/>
          </a:ln>
        </p:spPr>
        <p:txBody>
          <a:bodyPr anchorCtr="0" anchor="t" bIns="91425" lIns="91425" spcFirstLastPara="1" rIns="91425" wrap="square" tIns="91425">
            <a:noAutofit/>
          </a:bodyPr>
          <a:lstStyle/>
          <a:p>
            <a:pPr indent="0" lvl="0" marL="158750" rtl="0" algn="l">
              <a:lnSpc>
                <a:spcPct val="107000"/>
              </a:lnSpc>
              <a:spcBef>
                <a:spcPts val="0"/>
              </a:spcBef>
              <a:spcAft>
                <a:spcPts val="0"/>
              </a:spcAft>
              <a:buSzPts val="1100"/>
              <a:buNone/>
            </a:pPr>
            <a:r>
              <a:rPr b="0" i="0" lang="sv-SE" u="none" cap="none" strike="noStrike">
                <a:solidFill>
                  <a:schemeClr val="dk1"/>
                </a:solidFill>
                <a:latin typeface="Arial"/>
                <a:ea typeface="Arial"/>
                <a:cs typeface="Arial"/>
                <a:sym typeface="Arial"/>
              </a:rPr>
              <a:t>Livlinorna är till för att påminna eleverna om att det finns resurser att ta hjälp av. </a:t>
            </a:r>
            <a:endParaRPr b="0" i="0" u="none" cap="none" strike="noStrike">
              <a:solidFill>
                <a:schemeClr val="dk1"/>
              </a:solidFill>
              <a:latin typeface="Arial"/>
              <a:ea typeface="Arial"/>
              <a:cs typeface="Arial"/>
              <a:sym typeface="Arial"/>
            </a:endParaRPr>
          </a:p>
          <a:p>
            <a:pPr indent="0" lvl="0" marL="158750" rtl="0" algn="l">
              <a:lnSpc>
                <a:spcPct val="107000"/>
              </a:lnSpc>
              <a:spcBef>
                <a:spcPts val="800"/>
              </a:spcBef>
              <a:spcAft>
                <a:spcPts val="0"/>
              </a:spcAft>
              <a:buSzPts val="1100"/>
              <a:buNone/>
            </a:pPr>
            <a:r>
              <a:rPr b="0" i="0" lang="sv-SE" u="none" cap="none" strike="noStrike">
                <a:solidFill>
                  <a:schemeClr val="dk1"/>
                </a:solidFill>
                <a:latin typeface="Arial"/>
                <a:ea typeface="Arial"/>
                <a:cs typeface="Arial"/>
                <a:sym typeface="Arial"/>
              </a:rPr>
              <a:t>Varje grupp får ett kort med sina livlinor.</a:t>
            </a:r>
            <a:r>
              <a:rPr lang="sv-SE">
                <a:solidFill>
                  <a:schemeClr val="dk1"/>
                </a:solidFill>
              </a:rPr>
              <a:t> Om man vill kan man bestämma att en</a:t>
            </a:r>
            <a:r>
              <a:rPr b="0" i="0" lang="sv-SE" u="none" cap="none" strike="noStrike">
                <a:solidFill>
                  <a:schemeClr val="dk1"/>
                </a:solidFill>
                <a:latin typeface="Arial"/>
                <a:ea typeface="Arial"/>
                <a:cs typeface="Arial"/>
                <a:sym typeface="Arial"/>
              </a:rPr>
              <a:t> livlina endast får användas en gång och när den är använd markerar man att den är förbrukad. Detta </a:t>
            </a:r>
            <a:r>
              <a:rPr lang="sv-SE">
                <a:solidFill>
                  <a:schemeClr val="dk1"/>
                </a:solidFill>
              </a:rPr>
              <a:t>medför</a:t>
            </a:r>
            <a:r>
              <a:rPr b="0" i="0" lang="sv-SE" u="none" cap="none" strike="noStrike">
                <a:solidFill>
                  <a:schemeClr val="dk1"/>
                </a:solidFill>
                <a:latin typeface="Arial"/>
                <a:ea typeface="Arial"/>
                <a:cs typeface="Arial"/>
                <a:sym typeface="Arial"/>
              </a:rPr>
              <a:t> att eleverna måste tänka efter noga hur de frågar kompisen/den vuxna/skolbiblioteket/google.</a:t>
            </a:r>
            <a:endParaRPr b="0" i="0" u="none" cap="none" strike="noStrike">
              <a:solidFill>
                <a:schemeClr val="dk1"/>
              </a:solidFill>
              <a:latin typeface="Arial"/>
              <a:ea typeface="Arial"/>
              <a:cs typeface="Arial"/>
              <a:sym typeface="Arial"/>
            </a:endParaRPr>
          </a:p>
          <a:p>
            <a:pPr indent="0" lvl="0" marL="158750" marR="0" rtl="0" algn="l">
              <a:lnSpc>
                <a:spcPct val="107000"/>
              </a:lnSpc>
              <a:spcBef>
                <a:spcPts val="800"/>
              </a:spcBef>
              <a:spcAft>
                <a:spcPts val="0"/>
              </a:spcAft>
              <a:buClr>
                <a:srgbClr val="000000"/>
              </a:buClr>
              <a:buSzPts val="1100"/>
              <a:buFont typeface="Arial"/>
              <a:buNone/>
            </a:pPr>
            <a:r>
              <a:rPr b="0" i="0" lang="sv-SE" u="none" cap="none" strike="noStrike">
                <a:solidFill>
                  <a:schemeClr val="dk1"/>
                </a:solidFill>
                <a:latin typeface="Arial"/>
                <a:ea typeface="Arial"/>
                <a:cs typeface="Arial"/>
                <a:sym typeface="Arial"/>
              </a:rPr>
              <a:t>Fråga en kompis - kan vara någon i klassen men även någon som inte går i klassen. </a:t>
            </a:r>
            <a:br>
              <a:rPr b="0" i="0" lang="sv-SE" u="none" cap="none" strike="noStrike">
                <a:solidFill>
                  <a:schemeClr val="dk1"/>
                </a:solidFill>
                <a:latin typeface="Arial"/>
                <a:ea typeface="Arial"/>
                <a:cs typeface="Arial"/>
                <a:sym typeface="Arial"/>
              </a:rPr>
            </a:br>
            <a:r>
              <a:rPr b="0" i="0" lang="sv-SE" u="none" cap="none" strike="noStrike">
                <a:solidFill>
                  <a:schemeClr val="dk1"/>
                </a:solidFill>
                <a:latin typeface="Arial"/>
                <a:ea typeface="Arial"/>
                <a:cs typeface="Arial"/>
                <a:sym typeface="Arial"/>
              </a:rPr>
              <a:t>Fråga en vuxen - kan vara någon vuxen som man tror kan komma med bra input. </a:t>
            </a:r>
            <a:br>
              <a:rPr b="0" i="0" lang="sv-SE" u="none" cap="none" strike="noStrike">
                <a:solidFill>
                  <a:schemeClr val="dk1"/>
                </a:solidFill>
                <a:latin typeface="Arial"/>
                <a:ea typeface="Arial"/>
                <a:cs typeface="Arial"/>
                <a:sym typeface="Arial"/>
              </a:rPr>
            </a:br>
            <a:r>
              <a:rPr b="0" i="0" lang="sv-SE" u="none" cap="none" strike="noStrike">
                <a:solidFill>
                  <a:schemeClr val="dk1"/>
                </a:solidFill>
                <a:latin typeface="Arial"/>
                <a:ea typeface="Arial"/>
                <a:cs typeface="Arial"/>
                <a:sym typeface="Arial"/>
              </a:rPr>
              <a:t>Sök på biblioteket - kanske kan man slå upp i någon bok, kanske kan bibliotekarien hjälpa till att söka den information som man behöver. </a:t>
            </a:r>
            <a:br>
              <a:rPr b="0" i="0" lang="sv-SE" u="none" cap="none" strike="noStrike">
                <a:solidFill>
                  <a:schemeClr val="dk1"/>
                </a:solidFill>
                <a:latin typeface="Arial"/>
                <a:ea typeface="Arial"/>
                <a:cs typeface="Arial"/>
                <a:sym typeface="Arial"/>
              </a:rPr>
            </a:br>
            <a:r>
              <a:rPr b="0" i="0" lang="sv-SE" u="none" cap="none" strike="noStrike">
                <a:solidFill>
                  <a:schemeClr val="dk1"/>
                </a:solidFill>
                <a:latin typeface="Arial"/>
                <a:ea typeface="Arial"/>
                <a:cs typeface="Arial"/>
                <a:sym typeface="Arial"/>
              </a:rPr>
              <a:t>Sök på Google - kanske finns informationen ute på nätet. </a:t>
            </a:r>
            <a:br>
              <a:rPr lang="sv-SE">
                <a:solidFill>
                  <a:schemeClr val="dk1"/>
                </a:solidFill>
              </a:rPr>
            </a:br>
            <a:r>
              <a:rPr lang="sv-SE">
                <a:solidFill>
                  <a:schemeClr val="dk1"/>
                </a:solidFill>
              </a:rPr>
              <a:t>Fråga din lärare - kanske är det din lärare som ska få frågan. </a:t>
            </a:r>
            <a:endParaRPr>
              <a:solidFill>
                <a:schemeClr val="dk1"/>
              </a:solidFill>
            </a:endParaRPr>
          </a:p>
          <a:p>
            <a:pPr indent="0" lvl="0" marL="158750" rtl="0" algn="l">
              <a:lnSpc>
                <a:spcPct val="107000"/>
              </a:lnSpc>
              <a:spcBef>
                <a:spcPts val="800"/>
              </a:spcBef>
              <a:spcAft>
                <a:spcPts val="800"/>
              </a:spcAft>
              <a:buSzPts val="1100"/>
              <a:buNone/>
            </a:pPr>
            <a:r>
              <a:t/>
            </a:r>
            <a:endParaRPr sz="18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422275" y="1241425"/>
            <a:ext cx="5954713"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1:notes"/>
          <p:cNvSpPr txBox="1"/>
          <p:nvPr>
            <p:ph idx="1" type="body"/>
          </p:nvPr>
        </p:nvSpPr>
        <p:spPr>
          <a:xfrm>
            <a:off x="679927" y="4778722"/>
            <a:ext cx="5439410" cy="390986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sv-SE"/>
              <a:t>Tekprenören tipsar!</a:t>
            </a:r>
            <a:r>
              <a:rPr lang="sv-SE"/>
              <a:t> Påminn eleverna om “Du är inte din idé”. Om idén blir bortvald betyder det inte att du är bortvald.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sv-SE"/>
              <a:t>Att lösningen redan finns betyder inte att den måste förkastas. Kan eleverna vidareutveckla lösningen eller kombinera de olika förslagen som finns i gruppen för att skapa något unikt.</a:t>
            </a:r>
            <a:endParaRPr/>
          </a:p>
        </p:txBody>
      </p:sp>
      <p:sp>
        <p:nvSpPr>
          <p:cNvPr id="190" name="Google Shape;190;p11:notes"/>
          <p:cNvSpPr txBox="1"/>
          <p:nvPr>
            <p:ph idx="12" type="sldNum"/>
          </p:nvPr>
        </p:nvSpPr>
        <p:spPr>
          <a:xfrm>
            <a:off x="3851342" y="9431600"/>
            <a:ext cx="2946347" cy="498214"/>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sv-SE"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type="title">
  <p:cSld name="TITLE">
    <p:spTree>
      <p:nvGrpSpPr>
        <p:cNvPr id="13" name="Shape 13"/>
        <p:cNvGrpSpPr/>
        <p:nvPr/>
      </p:nvGrpSpPr>
      <p:grpSpPr>
        <a:xfrm>
          <a:off x="0" y="0"/>
          <a:ext cx="0" cy="0"/>
          <a:chOff x="0" y="0"/>
          <a:chExt cx="0" cy="0"/>
        </a:xfrm>
      </p:grpSpPr>
      <p:sp>
        <p:nvSpPr>
          <p:cNvPr id="14" name="Google Shape;14;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lodrät text" type="vertTx">
  <p:cSld name="VERTICAL_TEXT">
    <p:spTree>
      <p:nvGrpSpPr>
        <p:cNvPr id="70" name="Shape 70"/>
        <p:cNvGrpSpPr/>
        <p:nvPr/>
      </p:nvGrpSpPr>
      <p:grpSpPr>
        <a:xfrm>
          <a:off x="0" y="0"/>
          <a:ext cx="0" cy="0"/>
          <a:chOff x="0" y="0"/>
          <a:chExt cx="0" cy="0"/>
        </a:xfrm>
      </p:grpSpPr>
      <p:sp>
        <p:nvSpPr>
          <p:cNvPr id="71" name="Google Shape;7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ät rubrik och text" type="vertTitleAndTx">
  <p:cSld name="VERTICAL_TITLE_AND_VERTICAL_TEXT">
    <p:spTree>
      <p:nvGrpSpPr>
        <p:cNvPr id="76" name="Shape 76"/>
        <p:cNvGrpSpPr/>
        <p:nvPr/>
      </p:nvGrpSpPr>
      <p:grpSpPr>
        <a:xfrm>
          <a:off x="0" y="0"/>
          <a:ext cx="0" cy="0"/>
          <a:chOff x="0" y="0"/>
          <a:chExt cx="0" cy="0"/>
        </a:xfrm>
      </p:grpSpPr>
      <p:sp>
        <p:nvSpPr>
          <p:cNvPr id="77" name="Google Shape;77;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19" name="Shape 19"/>
        <p:cNvGrpSpPr/>
        <p:nvPr/>
      </p:nvGrpSpPr>
      <p:grpSpPr>
        <a:xfrm>
          <a:off x="0" y="0"/>
          <a:ext cx="0" cy="0"/>
          <a:chOff x="0" y="0"/>
          <a:chExt cx="0" cy="0"/>
        </a:xfrm>
      </p:grpSpPr>
      <p:sp>
        <p:nvSpPr>
          <p:cNvPr id="20" name="Google Shape;2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type="secHead">
  <p:cSld name="SECTION_HEADER">
    <p:spTree>
      <p:nvGrpSpPr>
        <p:cNvPr id="25" name="Shape 25"/>
        <p:cNvGrpSpPr/>
        <p:nvPr/>
      </p:nvGrpSpPr>
      <p:grpSpPr>
        <a:xfrm>
          <a:off x="0" y="0"/>
          <a:ext cx="0" cy="0"/>
          <a:chOff x="0" y="0"/>
          <a:chExt cx="0" cy="0"/>
        </a:xfrm>
      </p:grpSpPr>
      <p:sp>
        <p:nvSpPr>
          <p:cNvPr id="26" name="Google Shape;26;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type="twoObj">
  <p:cSld name="TWO_OBJECTS">
    <p:spTree>
      <p:nvGrpSpPr>
        <p:cNvPr id="31" name="Shape 31"/>
        <p:cNvGrpSpPr/>
        <p:nvPr/>
      </p:nvGrpSpPr>
      <p:grpSpPr>
        <a:xfrm>
          <a:off x="0" y="0"/>
          <a:ext cx="0" cy="0"/>
          <a:chOff x="0" y="0"/>
          <a:chExt cx="0" cy="0"/>
        </a:xfrm>
      </p:grpSpPr>
      <p:sp>
        <p:nvSpPr>
          <p:cNvPr id="32" name="Google Shape;3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type="twoTxTwoObj">
  <p:cSld name="TWO_OBJECTS_WITH_TEXT">
    <p:spTree>
      <p:nvGrpSpPr>
        <p:cNvPr id="38" name="Shape 38"/>
        <p:cNvGrpSpPr/>
        <p:nvPr/>
      </p:nvGrpSpPr>
      <p:grpSpPr>
        <a:xfrm>
          <a:off x="0" y="0"/>
          <a:ext cx="0" cy="0"/>
          <a:chOff x="0" y="0"/>
          <a:chExt cx="0" cy="0"/>
        </a:xfrm>
      </p:grpSpPr>
      <p:sp>
        <p:nvSpPr>
          <p:cNvPr id="39" name="Google Shape;39;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47" name="Shape 47"/>
        <p:cNvGrpSpPr/>
        <p:nvPr/>
      </p:nvGrpSpPr>
      <p:grpSpPr>
        <a:xfrm>
          <a:off x="0" y="0"/>
          <a:ext cx="0" cy="0"/>
          <a:chOff x="0" y="0"/>
          <a:chExt cx="0" cy="0"/>
        </a:xfrm>
      </p:grpSpPr>
      <p:sp>
        <p:nvSpPr>
          <p:cNvPr id="48" name="Google Shape;4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52" name="Shape 52"/>
        <p:cNvGrpSpPr/>
        <p:nvPr/>
      </p:nvGrpSpPr>
      <p:grpSpPr>
        <a:xfrm>
          <a:off x="0" y="0"/>
          <a:ext cx="0" cy="0"/>
          <a:chOff x="0" y="0"/>
          <a:chExt cx="0" cy="0"/>
        </a:xfrm>
      </p:grpSpPr>
      <p:sp>
        <p:nvSpPr>
          <p:cNvPr id="53" name="Google Shape;5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type="objTx">
  <p:cSld name="OBJECT_WITH_CAPTION_TEXT">
    <p:spTree>
      <p:nvGrpSpPr>
        <p:cNvPr id="56" name="Shape 56"/>
        <p:cNvGrpSpPr/>
        <p:nvPr/>
      </p:nvGrpSpPr>
      <p:grpSpPr>
        <a:xfrm>
          <a:off x="0" y="0"/>
          <a:ext cx="0" cy="0"/>
          <a:chOff x="0" y="0"/>
          <a:chExt cx="0" cy="0"/>
        </a:xfrm>
      </p:grpSpPr>
      <p:sp>
        <p:nvSpPr>
          <p:cNvPr id="57" name="Google Shape;57;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bildtext" type="picTx">
  <p:cSld name="PICTURE_WITH_CAPTION_TEXT">
    <p:spTree>
      <p:nvGrpSpPr>
        <p:cNvPr id="63" name="Shape 63"/>
        <p:cNvGrpSpPr/>
        <p:nvPr/>
      </p:nvGrpSpPr>
      <p:grpSpPr>
        <a:xfrm>
          <a:off x="0" y="0"/>
          <a:ext cx="0" cy="0"/>
          <a:chOff x="0" y="0"/>
          <a:chExt cx="0" cy="0"/>
        </a:xfrm>
      </p:grpSpPr>
      <p:sp>
        <p:nvSpPr>
          <p:cNvPr id="64" name="Google Shape;64;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8"/>
          <p:cNvSpPr/>
          <p:nvPr>
            <p:ph idx="2" type="pic"/>
          </p:nvPr>
        </p:nvSpPr>
        <p:spPr>
          <a:xfrm>
            <a:off x="5183188" y="987425"/>
            <a:ext cx="6172200" cy="4873625"/>
          </a:xfrm>
          <a:prstGeom prst="rect">
            <a:avLst/>
          </a:prstGeom>
          <a:noFill/>
          <a:ln>
            <a:noFill/>
          </a:ln>
        </p:spPr>
      </p:sp>
      <p:sp>
        <p:nvSpPr>
          <p:cNvPr id="66" name="Google Shape;66;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7.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pic>
        <p:nvPicPr>
          <p:cNvPr descr="En bild som visar enhet&#10;&#10;Automatiskt genererad beskrivning" id="11" name="Google Shape;11;p19"/>
          <p:cNvPicPr preferRelativeResize="0"/>
          <p:nvPr/>
        </p:nvPicPr>
        <p:blipFill rotWithShape="1">
          <a:blip r:embed="rId1">
            <a:alphaModFix/>
          </a:blip>
          <a:srcRect b="0" l="0" r="0" t="0"/>
          <a:stretch/>
        </p:blipFill>
        <p:spPr>
          <a:xfrm>
            <a:off x="0" y="6500368"/>
            <a:ext cx="12192000" cy="357632"/>
          </a:xfrm>
          <a:prstGeom prst="rect">
            <a:avLst/>
          </a:prstGeom>
          <a:noFill/>
          <a:ln>
            <a:noFill/>
          </a:ln>
        </p:spPr>
      </p:pic>
      <p:pic>
        <p:nvPicPr>
          <p:cNvPr id="12" name="Google Shape;12;p19"/>
          <p:cNvPicPr preferRelativeResize="0"/>
          <p:nvPr/>
        </p:nvPicPr>
        <p:blipFill rotWithShape="1">
          <a:blip r:embed="rId2">
            <a:alphaModFix/>
          </a:blip>
          <a:srcRect b="0" l="0" r="0" t="0"/>
          <a:stretch/>
        </p:blipFill>
        <p:spPr>
          <a:xfrm>
            <a:off x="10053443" y="6568623"/>
            <a:ext cx="795085" cy="2760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jpg"/><Relationship Id="rId4" Type="http://schemas.openxmlformats.org/officeDocument/2006/relationships/image" Target="../media/image2.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30.jpg"/><Relationship Id="rId5" Type="http://schemas.openxmlformats.org/officeDocument/2006/relationships/image" Target="../media/image4.jp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4.jp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g2233c1b08c7_2_0"/>
          <p:cNvPicPr preferRelativeResize="0"/>
          <p:nvPr/>
        </p:nvPicPr>
        <p:blipFill rotWithShape="1">
          <a:blip r:embed="rId3">
            <a:alphaModFix/>
          </a:blip>
          <a:srcRect b="8822" l="11573" r="10803" t="9035"/>
          <a:stretch/>
        </p:blipFill>
        <p:spPr>
          <a:xfrm>
            <a:off x="203825" y="2914225"/>
            <a:ext cx="3257550" cy="3446964"/>
          </a:xfrm>
          <a:prstGeom prst="rect">
            <a:avLst/>
          </a:prstGeom>
          <a:noFill/>
          <a:ln>
            <a:noFill/>
          </a:ln>
        </p:spPr>
      </p:pic>
      <p:sp>
        <p:nvSpPr>
          <p:cNvPr id="88" name="Google Shape;88;g2233c1b08c7_2_0"/>
          <p:cNvSpPr txBox="1"/>
          <p:nvPr>
            <p:ph type="ctrTitle"/>
          </p:nvPr>
        </p:nvSpPr>
        <p:spPr>
          <a:xfrm>
            <a:off x="3135850" y="2025500"/>
            <a:ext cx="7998000" cy="191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sv-SE">
                <a:latin typeface="Arial"/>
                <a:ea typeface="Arial"/>
                <a:cs typeface="Arial"/>
                <a:sym typeface="Arial"/>
              </a:rPr>
              <a:t>Välkomna alla  Tekprenörer!  </a:t>
            </a:r>
            <a:endParaRPr/>
          </a:p>
        </p:txBody>
      </p:sp>
      <p:sp>
        <p:nvSpPr>
          <p:cNvPr id="89" name="Google Shape;89;g2233c1b08c7_2_0"/>
          <p:cNvSpPr txBox="1"/>
          <p:nvPr/>
        </p:nvSpPr>
        <p:spPr>
          <a:xfrm>
            <a:off x="4405837" y="3944300"/>
            <a:ext cx="6847500" cy="599700"/>
          </a:xfrm>
          <a:prstGeom prst="rect">
            <a:avLst/>
          </a:prstGeom>
          <a:noFill/>
          <a:ln>
            <a:noFill/>
          </a:ln>
        </p:spPr>
        <p:txBody>
          <a:bodyPr anchorCtr="0" anchor="t" bIns="91425" lIns="91425" spcFirstLastPara="1" rIns="91425" wrap="square" tIns="91425">
            <a:spAutoFit/>
          </a:bodyPr>
          <a:lstStyle/>
          <a:p>
            <a:pPr indent="0" lvl="0" marL="0" marR="0" rtl="0" algn="l">
              <a:lnSpc>
                <a:spcPct val="97000"/>
              </a:lnSpc>
              <a:spcBef>
                <a:spcPts val="1800"/>
              </a:spcBef>
              <a:spcAft>
                <a:spcPts val="0"/>
              </a:spcAft>
              <a:buClr>
                <a:srgbClr val="000000"/>
              </a:buClr>
              <a:buSzPts val="2780"/>
              <a:buFont typeface="Arial"/>
              <a:buNone/>
            </a:pPr>
            <a:r>
              <a:t/>
            </a:r>
            <a:endParaRPr b="0" i="0" sz="2780" u="none" cap="none" strike="noStrike">
              <a:solidFill>
                <a:schemeClr val="dk1"/>
              </a:solidFill>
              <a:latin typeface="Arial"/>
              <a:ea typeface="Arial"/>
              <a:cs typeface="Arial"/>
              <a:sym typeface="Arial"/>
            </a:endParaRPr>
          </a:p>
        </p:txBody>
      </p:sp>
      <p:pic>
        <p:nvPicPr>
          <p:cNvPr id="90" name="Google Shape;90;g2233c1b08c7_2_0"/>
          <p:cNvPicPr preferRelativeResize="0"/>
          <p:nvPr/>
        </p:nvPicPr>
        <p:blipFill rotWithShape="1">
          <a:blip r:embed="rId4">
            <a:alphaModFix/>
          </a:blip>
          <a:srcRect b="0" l="0" r="0" t="0"/>
          <a:stretch/>
        </p:blipFill>
        <p:spPr>
          <a:xfrm>
            <a:off x="8603650" y="185300"/>
            <a:ext cx="3257550" cy="60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type="title"/>
          </p:nvPr>
        </p:nvSpPr>
        <p:spPr>
          <a:xfrm>
            <a:off x="1017918" y="52668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Hållbarhet, tänk på</a:t>
            </a:r>
            <a:endParaRPr>
              <a:latin typeface="Arial"/>
              <a:ea typeface="Arial"/>
              <a:cs typeface="Arial"/>
              <a:sym typeface="Arial"/>
            </a:endParaRPr>
          </a:p>
        </p:txBody>
      </p:sp>
      <p:sp>
        <p:nvSpPr>
          <p:cNvPr id="206" name="Google Shape;206;p12"/>
          <p:cNvSpPr txBox="1"/>
          <p:nvPr>
            <p:ph idx="1" type="body"/>
          </p:nvPr>
        </p:nvSpPr>
        <p:spPr>
          <a:xfrm>
            <a:off x="838200" y="182673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sv-SE" sz="2000">
                <a:latin typeface="Arial"/>
                <a:ea typeface="Arial"/>
                <a:cs typeface="Arial"/>
                <a:sym typeface="Arial"/>
              </a:rPr>
              <a:t>Lösningen måste kunna användas av alla, om man är lång </a:t>
            </a:r>
            <a:br>
              <a:rPr lang="sv-SE" sz="2000">
                <a:latin typeface="Arial"/>
                <a:ea typeface="Arial"/>
                <a:cs typeface="Arial"/>
                <a:sym typeface="Arial"/>
              </a:rPr>
            </a:br>
            <a:r>
              <a:rPr lang="sv-SE" sz="2000">
                <a:latin typeface="Arial"/>
                <a:ea typeface="Arial"/>
                <a:cs typeface="Arial"/>
                <a:sym typeface="Arial"/>
              </a:rPr>
              <a:t>eller saknar en arm eller är blind, om man kan läsa eller inte. </a:t>
            </a:r>
            <a:br>
              <a:rPr lang="sv-SE" sz="2000">
                <a:latin typeface="Arial"/>
                <a:ea typeface="Arial"/>
                <a:cs typeface="Arial"/>
                <a:sym typeface="Arial"/>
              </a:rPr>
            </a:br>
            <a:r>
              <a:rPr lang="sv-SE" sz="2000">
                <a:latin typeface="Arial"/>
                <a:ea typeface="Arial"/>
                <a:cs typeface="Arial"/>
                <a:sym typeface="Arial"/>
              </a:rPr>
              <a:t>(tillgänglighet)</a:t>
            </a:r>
            <a:endParaRPr sz="2400">
              <a:latin typeface="Arial"/>
              <a:ea typeface="Arial"/>
              <a:cs typeface="Arial"/>
              <a:sym typeface="Arial"/>
            </a:endParaRPr>
          </a:p>
          <a:p>
            <a:pPr indent="-76200" lvl="0" marL="228600" rtl="0" algn="l">
              <a:lnSpc>
                <a:spcPct val="90000"/>
              </a:lnSpc>
              <a:spcBef>
                <a:spcPts val="1000"/>
              </a:spcBef>
              <a:spcAft>
                <a:spcPts val="0"/>
              </a:spcAft>
              <a:buClr>
                <a:schemeClr val="dk1"/>
              </a:buClr>
              <a:buSzPts val="24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sv-SE" sz="2000">
                <a:latin typeface="Arial"/>
                <a:ea typeface="Arial"/>
                <a:cs typeface="Arial"/>
                <a:sym typeface="Arial"/>
              </a:rPr>
              <a:t>Det får inte vara för dyrt, en tillfällig lösning </a:t>
            </a:r>
            <a:br>
              <a:rPr lang="sv-SE" sz="2000">
                <a:latin typeface="Arial"/>
                <a:ea typeface="Arial"/>
                <a:cs typeface="Arial"/>
                <a:sym typeface="Arial"/>
              </a:rPr>
            </a:br>
            <a:r>
              <a:rPr lang="sv-SE" sz="2000">
                <a:latin typeface="Arial"/>
                <a:ea typeface="Arial"/>
                <a:cs typeface="Arial"/>
                <a:sym typeface="Arial"/>
              </a:rPr>
              <a:t>(vad är billiga/dyra/rimligt kostsamma material)</a:t>
            </a:r>
            <a:endParaRPr sz="2400">
              <a:latin typeface="Arial"/>
              <a:ea typeface="Arial"/>
              <a:cs typeface="Arial"/>
              <a:sym typeface="Arial"/>
            </a:endParaRPr>
          </a:p>
          <a:p>
            <a:pPr indent="-76200" lvl="0" marL="228600" rtl="0" algn="l">
              <a:lnSpc>
                <a:spcPct val="90000"/>
              </a:lnSpc>
              <a:spcBef>
                <a:spcPts val="1000"/>
              </a:spcBef>
              <a:spcAft>
                <a:spcPts val="0"/>
              </a:spcAft>
              <a:buClr>
                <a:schemeClr val="dk1"/>
              </a:buClr>
              <a:buSzPts val="24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sv-SE" sz="2000">
                <a:latin typeface="Arial"/>
                <a:ea typeface="Arial"/>
                <a:cs typeface="Arial"/>
                <a:sym typeface="Arial"/>
              </a:rPr>
              <a:t>Det måste vara snällt mot miljön, inte slösa med material,</a:t>
            </a:r>
            <a:br>
              <a:rPr lang="sv-SE" sz="2000">
                <a:latin typeface="Arial"/>
                <a:ea typeface="Arial"/>
                <a:cs typeface="Arial"/>
                <a:sym typeface="Arial"/>
              </a:rPr>
            </a:br>
            <a:r>
              <a:rPr lang="sv-SE" sz="2000">
                <a:latin typeface="Arial"/>
                <a:ea typeface="Arial"/>
                <a:cs typeface="Arial"/>
                <a:sym typeface="Arial"/>
              </a:rPr>
              <a:t>ska gärna kunna återanvändas</a:t>
            </a:r>
            <a:endParaRPr sz="2400">
              <a:latin typeface="Arial"/>
              <a:ea typeface="Arial"/>
              <a:cs typeface="Arial"/>
              <a:sym typeface="Arial"/>
            </a:endParaRPr>
          </a:p>
        </p:txBody>
      </p:sp>
      <p:pic>
        <p:nvPicPr>
          <p:cNvPr id="207" name="Google Shape;207;p12"/>
          <p:cNvPicPr preferRelativeResize="0"/>
          <p:nvPr/>
        </p:nvPicPr>
        <p:blipFill rotWithShape="1">
          <a:blip r:embed="rId3">
            <a:alphaModFix/>
          </a:blip>
          <a:srcRect b="0" l="0" r="0" t="0"/>
          <a:stretch/>
        </p:blipFill>
        <p:spPr>
          <a:xfrm>
            <a:off x="8549838" y="271226"/>
            <a:ext cx="3333750" cy="971550"/>
          </a:xfrm>
          <a:prstGeom prst="rect">
            <a:avLst/>
          </a:prstGeom>
          <a:noFill/>
          <a:ln>
            <a:noFill/>
          </a:ln>
        </p:spPr>
      </p:pic>
      <p:pic>
        <p:nvPicPr>
          <p:cNvPr descr="En bild som visar text, vektorgrafik, danaus gilippus&#10;&#10;Automatiskt genererad beskrivning" id="208" name="Google Shape;208;p12"/>
          <p:cNvPicPr preferRelativeResize="0"/>
          <p:nvPr/>
        </p:nvPicPr>
        <p:blipFill rotWithShape="1">
          <a:blip r:embed="rId4">
            <a:alphaModFix/>
          </a:blip>
          <a:srcRect b="0" l="0" r="0" t="0"/>
          <a:stretch/>
        </p:blipFill>
        <p:spPr>
          <a:xfrm>
            <a:off x="8206762" y="2461725"/>
            <a:ext cx="3506474" cy="35064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nvSpPr>
        <p:spPr>
          <a:xfrm>
            <a:off x="918000" y="1685563"/>
            <a:ext cx="9178500" cy="389846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Gör en skiss på gruppens lösning.</a:t>
            </a:r>
            <a:endParaRPr b="0" i="0" sz="1400" u="none" cap="none" strike="noStrike">
              <a:solidFill>
                <a:srgbClr val="000000"/>
              </a:solidFill>
              <a:latin typeface="Arial"/>
              <a:ea typeface="Arial"/>
              <a:cs typeface="Arial"/>
              <a:sym typeface="Arial"/>
            </a:endParaRPr>
          </a:p>
          <a:p>
            <a:pPr indent="-228600" lvl="0" marL="342900" marR="0" rtl="0" algn="l">
              <a:lnSpc>
                <a:spcPct val="107000"/>
              </a:lnSpc>
              <a:spcBef>
                <a:spcPts val="0"/>
              </a:spcBef>
              <a:spcAft>
                <a:spcPts val="0"/>
              </a:spcAft>
              <a:buClr>
                <a:srgbClr val="000000"/>
              </a:buClr>
              <a:buSzPts val="18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Titta på ritningen och fundera tillsammans på följande:</a:t>
            </a:r>
            <a:endParaRPr b="0" i="0" sz="1400" u="none" cap="none" strike="noStrike">
              <a:solidFill>
                <a:srgbClr val="000000"/>
              </a:solidFill>
              <a:latin typeface="Arial"/>
              <a:ea typeface="Arial"/>
              <a:cs typeface="Arial"/>
              <a:sym typeface="Arial"/>
            </a:endParaRPr>
          </a:p>
          <a:p>
            <a:pPr indent="-342900" lvl="1" marL="800100" marR="0" rtl="0" algn="l">
              <a:lnSpc>
                <a:spcPct val="107000"/>
              </a:lnSpc>
              <a:spcBef>
                <a:spcPts val="800"/>
              </a:spcBef>
              <a:spcAft>
                <a:spcPts val="0"/>
              </a:spcAft>
              <a:buClr>
                <a:srgbClr val="000000"/>
              </a:buClr>
              <a:buSzPts val="1800"/>
              <a:buFont typeface="Courier New"/>
              <a:buChar char="o"/>
            </a:pPr>
            <a:r>
              <a:rPr b="0" i="0" lang="sv-SE" sz="2000" u="none" cap="none" strike="noStrike">
                <a:solidFill>
                  <a:schemeClr val="dk1"/>
                </a:solidFill>
                <a:latin typeface="Arial"/>
                <a:ea typeface="Arial"/>
                <a:cs typeface="Arial"/>
                <a:sym typeface="Arial"/>
              </a:rPr>
              <a:t>Identifiera vad i lösningen som går att bygga så att det fungerar? Till exempel hjul som snurrar, dörrar som öppnas eller andra tekniska inslag.</a:t>
            </a:r>
            <a:endParaRPr b="0" i="0" sz="1400" u="none" cap="none" strike="noStrike">
              <a:solidFill>
                <a:srgbClr val="000000"/>
              </a:solidFill>
              <a:latin typeface="Arial"/>
              <a:ea typeface="Arial"/>
              <a:cs typeface="Arial"/>
              <a:sym typeface="Arial"/>
            </a:endParaRPr>
          </a:p>
          <a:p>
            <a:pPr indent="-342900" lvl="1" marL="800100" marR="0" rtl="0" algn="l">
              <a:lnSpc>
                <a:spcPct val="107000"/>
              </a:lnSpc>
              <a:spcBef>
                <a:spcPts val="800"/>
              </a:spcBef>
              <a:spcAft>
                <a:spcPts val="0"/>
              </a:spcAft>
              <a:buClr>
                <a:srgbClr val="000000"/>
              </a:buClr>
              <a:buSzPts val="1800"/>
              <a:buFont typeface="Courier New"/>
              <a:buChar char="o"/>
            </a:pPr>
            <a:r>
              <a:rPr b="0" i="0" lang="sv-SE" sz="2000" u="none" cap="none" strike="noStrike">
                <a:solidFill>
                  <a:schemeClr val="dk1"/>
                </a:solidFill>
                <a:latin typeface="Arial"/>
                <a:ea typeface="Arial"/>
                <a:cs typeface="Arial"/>
                <a:sym typeface="Arial"/>
              </a:rPr>
              <a:t>Hur stor behöver prototypen vara?</a:t>
            </a:r>
            <a:endParaRPr b="0" i="0" sz="1400" u="none" cap="none" strike="noStrike">
              <a:solidFill>
                <a:srgbClr val="000000"/>
              </a:solidFill>
              <a:latin typeface="Arial"/>
              <a:ea typeface="Arial"/>
              <a:cs typeface="Arial"/>
              <a:sym typeface="Arial"/>
            </a:endParaRPr>
          </a:p>
          <a:p>
            <a:pPr indent="-342900" lvl="1" marL="800100" marR="0" rtl="0" algn="l">
              <a:lnSpc>
                <a:spcPct val="107000"/>
              </a:lnSpc>
              <a:spcBef>
                <a:spcPts val="800"/>
              </a:spcBef>
              <a:spcAft>
                <a:spcPts val="0"/>
              </a:spcAft>
              <a:buClr>
                <a:srgbClr val="000000"/>
              </a:buClr>
              <a:buSzPts val="1800"/>
              <a:buFont typeface="Courier New"/>
              <a:buChar char="o"/>
            </a:pPr>
            <a:r>
              <a:rPr b="0" i="0" lang="sv-SE" sz="2000" u="none" cap="none" strike="noStrike">
                <a:solidFill>
                  <a:schemeClr val="dk1"/>
                </a:solidFill>
                <a:latin typeface="Arial"/>
                <a:ea typeface="Arial"/>
                <a:cs typeface="Arial"/>
                <a:sym typeface="Arial"/>
              </a:rPr>
              <a:t>Finns det material som behövs, kan vi skaffa det eller använda något annat?</a:t>
            </a:r>
            <a:endParaRPr b="0" i="0" sz="1400" u="none" cap="none" strike="noStrike">
              <a:solidFill>
                <a:srgbClr val="000000"/>
              </a:solidFill>
              <a:latin typeface="Arial"/>
              <a:ea typeface="Arial"/>
              <a:cs typeface="Arial"/>
              <a:sym typeface="Arial"/>
            </a:endParaRPr>
          </a:p>
          <a:p>
            <a:pPr indent="-228600" lvl="0" marL="342900" marR="0" rtl="0" algn="l">
              <a:lnSpc>
                <a:spcPct val="107000"/>
              </a:lnSpc>
              <a:spcBef>
                <a:spcPts val="0"/>
              </a:spcBef>
              <a:spcAft>
                <a:spcPts val="0"/>
              </a:spcAft>
              <a:buClr>
                <a:srgbClr val="000000"/>
              </a:buClr>
              <a:buSzPts val="18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Stäm av planerna med er lärare.</a:t>
            </a:r>
            <a:endParaRPr b="0" i="0" sz="1400" u="none" cap="none" strike="noStrike">
              <a:solidFill>
                <a:srgbClr val="000000"/>
              </a:solidFill>
              <a:latin typeface="Arial"/>
              <a:ea typeface="Arial"/>
              <a:cs typeface="Arial"/>
              <a:sym typeface="Arial"/>
            </a:endParaRPr>
          </a:p>
        </p:txBody>
      </p:sp>
      <p:sp>
        <p:nvSpPr>
          <p:cNvPr id="215" name="Google Shape;215;p13"/>
          <p:cNvSpPr txBox="1"/>
          <p:nvPr/>
        </p:nvSpPr>
        <p:spPr>
          <a:xfrm>
            <a:off x="9504804" y="4535990"/>
            <a:ext cx="1848352" cy="89033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200"/>
              <a:buFont typeface="Arial"/>
              <a:buNone/>
            </a:pPr>
            <a:r>
              <a:rPr b="1" i="1" lang="sv-SE" sz="1200" u="none" cap="none" strike="noStrike">
                <a:solidFill>
                  <a:schemeClr val="lt1"/>
                </a:solidFill>
                <a:latin typeface="Arial"/>
                <a:ea typeface="Arial"/>
                <a:cs typeface="Arial"/>
                <a:sym typeface="Arial"/>
              </a:rPr>
              <a:t>Materialet ni samlat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t/>
            </a:r>
            <a:endParaRPr b="1" i="1" sz="1200" u="none" cap="none" strike="noStrike">
              <a:solidFill>
                <a:schemeClr val="lt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16" name="Google Shape;216;p13"/>
          <p:cNvSpPr txBox="1"/>
          <p:nvPr>
            <p:ph type="title"/>
          </p:nvPr>
        </p:nvSpPr>
        <p:spPr>
          <a:xfrm>
            <a:off x="918000" y="360000"/>
            <a:ext cx="8946459" cy="1325563"/>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1"/>
              </a:buClr>
              <a:buSzPts val="4400"/>
              <a:buFont typeface="Calibri"/>
              <a:buNone/>
            </a:pPr>
            <a:r>
              <a:rPr b="1" i="1" lang="sv-SE">
                <a:latin typeface="Arial"/>
                <a:ea typeface="Arial"/>
                <a:cs typeface="Arial"/>
                <a:sym typeface="Arial"/>
              </a:rPr>
              <a:t>2. Tänka och klura </a:t>
            </a:r>
            <a:endParaRPr>
              <a:latin typeface="Arial"/>
              <a:ea typeface="Arial"/>
              <a:cs typeface="Arial"/>
              <a:sym typeface="Arial"/>
            </a:endParaRPr>
          </a:p>
        </p:txBody>
      </p:sp>
      <p:grpSp>
        <p:nvGrpSpPr>
          <p:cNvPr id="217" name="Google Shape;217;p13"/>
          <p:cNvGrpSpPr/>
          <p:nvPr/>
        </p:nvGrpSpPr>
        <p:grpSpPr>
          <a:xfrm>
            <a:off x="7797949" y="5263518"/>
            <a:ext cx="4133020" cy="914400"/>
            <a:chOff x="382696" y="5370323"/>
            <a:chExt cx="4133020" cy="914400"/>
          </a:xfrm>
        </p:grpSpPr>
        <p:sp>
          <p:nvSpPr>
            <p:cNvPr id="218" name="Google Shape;218;p13"/>
            <p:cNvSpPr/>
            <p:nvPr/>
          </p:nvSpPr>
          <p:spPr>
            <a:xfrm>
              <a:off x="382696" y="5370323"/>
              <a:ext cx="4133020" cy="914400"/>
            </a:xfrm>
            <a:custGeom>
              <a:rect b="b" l="l" r="r" t="t"/>
              <a:pathLst>
                <a:path extrusionOk="0" fill="none" h="914400" w="4133020">
                  <a:moveTo>
                    <a:pt x="0" y="0"/>
                  </a:moveTo>
                  <a:cubicBezTo>
                    <a:pt x="222540" y="12350"/>
                    <a:pt x="499018" y="7235"/>
                    <a:pt x="771497" y="0"/>
                  </a:cubicBezTo>
                  <a:cubicBezTo>
                    <a:pt x="1043976" y="-7235"/>
                    <a:pt x="1183632" y="-12012"/>
                    <a:pt x="1336343" y="0"/>
                  </a:cubicBezTo>
                  <a:cubicBezTo>
                    <a:pt x="1489054" y="12012"/>
                    <a:pt x="1871558" y="-33975"/>
                    <a:pt x="2025180" y="0"/>
                  </a:cubicBezTo>
                  <a:cubicBezTo>
                    <a:pt x="2178802" y="33975"/>
                    <a:pt x="2460040" y="-28720"/>
                    <a:pt x="2672686" y="0"/>
                  </a:cubicBezTo>
                  <a:cubicBezTo>
                    <a:pt x="2885332" y="28720"/>
                    <a:pt x="3075845" y="-20401"/>
                    <a:pt x="3361523" y="0"/>
                  </a:cubicBezTo>
                  <a:cubicBezTo>
                    <a:pt x="3647201" y="20401"/>
                    <a:pt x="3767355" y="2246"/>
                    <a:pt x="4133020" y="0"/>
                  </a:cubicBezTo>
                  <a:cubicBezTo>
                    <a:pt x="4115272" y="196693"/>
                    <a:pt x="4130811" y="295538"/>
                    <a:pt x="4133020" y="438912"/>
                  </a:cubicBezTo>
                  <a:cubicBezTo>
                    <a:pt x="4135229" y="582286"/>
                    <a:pt x="4140086" y="804854"/>
                    <a:pt x="4133020" y="914400"/>
                  </a:cubicBezTo>
                  <a:cubicBezTo>
                    <a:pt x="3913662" y="942259"/>
                    <a:pt x="3707168" y="939441"/>
                    <a:pt x="3402853" y="914400"/>
                  </a:cubicBezTo>
                  <a:cubicBezTo>
                    <a:pt x="3098538" y="889359"/>
                    <a:pt x="3029741" y="943212"/>
                    <a:pt x="2755347" y="914400"/>
                  </a:cubicBezTo>
                  <a:cubicBezTo>
                    <a:pt x="2480953" y="885588"/>
                    <a:pt x="2456902" y="939664"/>
                    <a:pt x="2190501" y="914400"/>
                  </a:cubicBezTo>
                  <a:cubicBezTo>
                    <a:pt x="1924100" y="889136"/>
                    <a:pt x="1805779" y="906566"/>
                    <a:pt x="1625655" y="914400"/>
                  </a:cubicBezTo>
                  <a:cubicBezTo>
                    <a:pt x="1445531" y="922234"/>
                    <a:pt x="1089814" y="917528"/>
                    <a:pt x="895488" y="914400"/>
                  </a:cubicBezTo>
                  <a:cubicBezTo>
                    <a:pt x="701162" y="911272"/>
                    <a:pt x="388232" y="957521"/>
                    <a:pt x="0" y="914400"/>
                  </a:cubicBezTo>
                  <a:cubicBezTo>
                    <a:pt x="4804" y="722322"/>
                    <a:pt x="16802" y="683753"/>
                    <a:pt x="0" y="475488"/>
                  </a:cubicBezTo>
                  <a:cubicBezTo>
                    <a:pt x="-16802" y="267223"/>
                    <a:pt x="2817" y="234825"/>
                    <a:pt x="0" y="0"/>
                  </a:cubicBezTo>
                  <a:close/>
                </a:path>
                <a:path extrusionOk="0" h="914400" w="4133020">
                  <a:moveTo>
                    <a:pt x="0" y="0"/>
                  </a:moveTo>
                  <a:cubicBezTo>
                    <a:pt x="249219" y="27140"/>
                    <a:pt x="432589" y="-23373"/>
                    <a:pt x="564846" y="0"/>
                  </a:cubicBezTo>
                  <a:cubicBezTo>
                    <a:pt x="697103" y="23373"/>
                    <a:pt x="1006880" y="22553"/>
                    <a:pt x="1129692" y="0"/>
                  </a:cubicBezTo>
                  <a:cubicBezTo>
                    <a:pt x="1252504" y="-22553"/>
                    <a:pt x="1536388" y="20132"/>
                    <a:pt x="1735868" y="0"/>
                  </a:cubicBezTo>
                  <a:cubicBezTo>
                    <a:pt x="1935348" y="-20132"/>
                    <a:pt x="2235928" y="-19814"/>
                    <a:pt x="2507365" y="0"/>
                  </a:cubicBezTo>
                  <a:cubicBezTo>
                    <a:pt x="2778802" y="19814"/>
                    <a:pt x="2876407" y="-16817"/>
                    <a:pt x="3196202" y="0"/>
                  </a:cubicBezTo>
                  <a:cubicBezTo>
                    <a:pt x="3515997" y="16817"/>
                    <a:pt x="3753718" y="-44189"/>
                    <a:pt x="4133020" y="0"/>
                  </a:cubicBezTo>
                  <a:cubicBezTo>
                    <a:pt x="4139815" y="184175"/>
                    <a:pt x="4133486" y="225416"/>
                    <a:pt x="4133020" y="438912"/>
                  </a:cubicBezTo>
                  <a:cubicBezTo>
                    <a:pt x="4132554" y="652408"/>
                    <a:pt x="4153183" y="687638"/>
                    <a:pt x="4133020" y="914400"/>
                  </a:cubicBezTo>
                  <a:cubicBezTo>
                    <a:pt x="3967925" y="888769"/>
                    <a:pt x="3653770" y="879223"/>
                    <a:pt x="3361523" y="914400"/>
                  </a:cubicBezTo>
                  <a:cubicBezTo>
                    <a:pt x="3069276" y="949577"/>
                    <a:pt x="2978242" y="911286"/>
                    <a:pt x="2631356" y="914400"/>
                  </a:cubicBezTo>
                  <a:cubicBezTo>
                    <a:pt x="2284470" y="917514"/>
                    <a:pt x="2232804" y="894383"/>
                    <a:pt x="2025180" y="914400"/>
                  </a:cubicBezTo>
                  <a:cubicBezTo>
                    <a:pt x="1817556" y="934417"/>
                    <a:pt x="1478724" y="896160"/>
                    <a:pt x="1253683" y="914400"/>
                  </a:cubicBezTo>
                  <a:cubicBezTo>
                    <a:pt x="1028642" y="932640"/>
                    <a:pt x="808259" y="909986"/>
                    <a:pt x="606176" y="914400"/>
                  </a:cubicBezTo>
                  <a:cubicBezTo>
                    <a:pt x="404093" y="918814"/>
                    <a:pt x="247109" y="937700"/>
                    <a:pt x="0" y="914400"/>
                  </a:cubicBezTo>
                  <a:cubicBezTo>
                    <a:pt x="-64" y="819703"/>
                    <a:pt x="-5947" y="678392"/>
                    <a:pt x="0" y="466344"/>
                  </a:cubicBezTo>
                  <a:cubicBezTo>
                    <a:pt x="5947" y="254296"/>
                    <a:pt x="1282" y="22564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 name="Google Shape;219;p13"/>
            <p:cNvSpPr txBox="1"/>
            <p:nvPr/>
          </p:nvSpPr>
          <p:spPr>
            <a:xfrm>
              <a:off x="1131438" y="5565913"/>
              <a:ext cx="30503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sv-SE" sz="1400" u="none" cap="none" strike="noStrike">
                  <a:solidFill>
                    <a:srgbClr val="000000"/>
                  </a:solidFill>
                  <a:latin typeface="Arial"/>
                  <a:ea typeface="Arial"/>
                  <a:cs typeface="Arial"/>
                  <a:sym typeface="Arial"/>
                </a:rPr>
                <a:t>Börja med något litet och ta dig an större problem ju mer du lärt dig!</a:t>
              </a:r>
              <a:endParaRPr b="0" i="0" sz="1400" u="none" cap="none" strike="noStrike">
                <a:solidFill>
                  <a:srgbClr val="000000"/>
                </a:solidFill>
                <a:latin typeface="Arial"/>
                <a:ea typeface="Arial"/>
                <a:cs typeface="Arial"/>
                <a:sym typeface="Arial"/>
              </a:endParaRPr>
            </a:p>
          </p:txBody>
        </p:sp>
      </p:grpSp>
      <p:pic>
        <p:nvPicPr>
          <p:cNvPr id="220" name="Google Shape;220;p13"/>
          <p:cNvPicPr preferRelativeResize="0"/>
          <p:nvPr/>
        </p:nvPicPr>
        <p:blipFill rotWithShape="1">
          <a:blip r:embed="rId3">
            <a:alphaModFix/>
          </a:blip>
          <a:srcRect b="0" l="0" r="0" t="0"/>
          <a:stretch/>
        </p:blipFill>
        <p:spPr>
          <a:xfrm>
            <a:off x="8498675" y="350025"/>
            <a:ext cx="3276600" cy="990600"/>
          </a:xfrm>
          <a:prstGeom prst="rect">
            <a:avLst/>
          </a:prstGeom>
          <a:noFill/>
          <a:ln>
            <a:noFill/>
          </a:ln>
        </p:spPr>
      </p:pic>
      <p:pic>
        <p:nvPicPr>
          <p:cNvPr id="221" name="Google Shape;221;p13"/>
          <p:cNvPicPr preferRelativeResize="0"/>
          <p:nvPr/>
        </p:nvPicPr>
        <p:blipFill rotWithShape="1">
          <a:blip r:embed="rId4">
            <a:alphaModFix/>
          </a:blip>
          <a:srcRect b="0" l="0" r="0" t="0"/>
          <a:stretch/>
        </p:blipFill>
        <p:spPr>
          <a:xfrm rot="-487627">
            <a:off x="7868423" y="5045847"/>
            <a:ext cx="724896" cy="104851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4"/>
          <p:cNvPicPr preferRelativeResize="0"/>
          <p:nvPr/>
        </p:nvPicPr>
        <p:blipFill rotWithShape="1">
          <a:blip r:embed="rId3">
            <a:alphaModFix/>
          </a:blip>
          <a:srcRect b="0" l="0" r="0" t="0"/>
          <a:stretch/>
        </p:blipFill>
        <p:spPr>
          <a:xfrm>
            <a:off x="8959445" y="3726044"/>
            <a:ext cx="2575560" cy="2217420"/>
          </a:xfrm>
          <a:prstGeom prst="rect">
            <a:avLst/>
          </a:prstGeom>
          <a:noFill/>
          <a:ln>
            <a:noFill/>
          </a:ln>
        </p:spPr>
      </p:pic>
      <p:sp>
        <p:nvSpPr>
          <p:cNvPr id="228" name="Google Shape;228;p14"/>
          <p:cNvSpPr txBox="1"/>
          <p:nvPr>
            <p:ph type="title"/>
          </p:nvPr>
        </p:nvSpPr>
        <p:spPr>
          <a:xfrm>
            <a:off x="918000" y="360000"/>
            <a:ext cx="8946459" cy="1325563"/>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1"/>
              </a:buClr>
              <a:buSzPts val="4400"/>
              <a:buFont typeface="Calibri"/>
              <a:buNone/>
            </a:pPr>
            <a:r>
              <a:rPr b="1" i="1" lang="sv-SE">
                <a:latin typeface="Arial"/>
                <a:ea typeface="Arial"/>
                <a:cs typeface="Arial"/>
                <a:sym typeface="Arial"/>
              </a:rPr>
              <a:t>3. Planera och strukturera</a:t>
            </a:r>
            <a:endParaRPr>
              <a:latin typeface="Arial"/>
              <a:ea typeface="Arial"/>
              <a:cs typeface="Arial"/>
              <a:sym typeface="Arial"/>
            </a:endParaRPr>
          </a:p>
        </p:txBody>
      </p:sp>
      <p:sp>
        <p:nvSpPr>
          <p:cNvPr id="229" name="Google Shape;229;p14"/>
          <p:cNvSpPr txBox="1"/>
          <p:nvPr/>
        </p:nvSpPr>
        <p:spPr>
          <a:xfrm>
            <a:off x="918000" y="1685563"/>
            <a:ext cx="9178500" cy="2862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Hur mycket tid har vi på oss?</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Vad har vi för material? Behöver vi något mer?</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I vilken ordning behöver de olika momenten göras?</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Hur kan arbetet fördelas?</a:t>
            </a:r>
            <a:endParaRPr b="0" i="0" sz="1400" u="none" cap="none" strike="noStrike">
              <a:solidFill>
                <a:srgbClr val="000000"/>
              </a:solidFill>
              <a:latin typeface="Arial"/>
              <a:ea typeface="Arial"/>
              <a:cs typeface="Arial"/>
              <a:sym typeface="Arial"/>
            </a:endParaRPr>
          </a:p>
          <a:p>
            <a:pPr indent="-342900" lvl="0" marL="342900" marR="0" rtl="0" algn="l">
              <a:lnSpc>
                <a:spcPct val="200000"/>
              </a:lnSpc>
              <a:spcBef>
                <a:spcPts val="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Dokumentera under arbetets gång!</a:t>
            </a:r>
            <a:endParaRPr b="0" i="0" sz="1400" u="none" cap="none" strike="noStrike">
              <a:solidFill>
                <a:schemeClr val="dk1"/>
              </a:solidFill>
              <a:latin typeface="Arial"/>
              <a:ea typeface="Arial"/>
              <a:cs typeface="Arial"/>
              <a:sym typeface="Arial"/>
            </a:endParaRPr>
          </a:p>
        </p:txBody>
      </p:sp>
      <p:pic>
        <p:nvPicPr>
          <p:cNvPr id="230" name="Google Shape;230;p14"/>
          <p:cNvPicPr preferRelativeResize="0"/>
          <p:nvPr/>
        </p:nvPicPr>
        <p:blipFill rotWithShape="1">
          <a:blip r:embed="rId4">
            <a:alphaModFix/>
          </a:blip>
          <a:srcRect b="0" l="0" r="0" t="0"/>
          <a:stretch/>
        </p:blipFill>
        <p:spPr>
          <a:xfrm>
            <a:off x="8618450" y="429500"/>
            <a:ext cx="3257550" cy="99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p:nvPr/>
        </p:nvSpPr>
        <p:spPr>
          <a:xfrm>
            <a:off x="152400" y="196354"/>
            <a:ext cx="12192000" cy="36929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7" name="Google Shape;237;p15"/>
          <p:cNvSpPr txBox="1"/>
          <p:nvPr/>
        </p:nvSpPr>
        <p:spPr>
          <a:xfrm>
            <a:off x="1065479" y="1596790"/>
            <a:ext cx="10788300" cy="42472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I utvecklingen av er prototyp kommer ni testa era idéer både med vilket material ni valt och hur ni tänkt sammanfoga dem och hur de tekniska inslagen ska fungera. Ha tålamod att tänka om och förbättra.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Den slutgiltiga prototypen kanske inte är likadan som ni tänkte i planeringsstadiet. </a:t>
            </a:r>
            <a:endParaRPr b="0"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000"/>
              <a:buFont typeface="Arial"/>
              <a:buChar char="•"/>
            </a:pPr>
            <a:r>
              <a:rPr b="1" i="0" lang="sv-SE" sz="2000" u="none" cap="none" strike="noStrike">
                <a:solidFill>
                  <a:schemeClr val="dk1"/>
                </a:solidFill>
                <a:latin typeface="Arial"/>
                <a:ea typeface="Arial"/>
                <a:cs typeface="Arial"/>
                <a:sym typeface="Arial"/>
              </a:rPr>
              <a:t>Pröva och ompröva</a:t>
            </a:r>
            <a:r>
              <a:rPr b="0" i="0" lang="sv-SE" sz="2000" u="none" cap="none" strike="noStrike">
                <a:solidFill>
                  <a:schemeClr val="dk1"/>
                </a:solidFill>
                <a:latin typeface="Arial"/>
                <a:ea typeface="Arial"/>
                <a:cs typeface="Arial"/>
                <a:sym typeface="Arial"/>
              </a:rPr>
              <a:t>, tro på dina idéer, lär dig av dina misstag, ha tålamod att göra om</a:t>
            </a:r>
            <a:endParaRPr b="1" i="0" sz="2000" u="none" cap="none" strike="noStrike">
              <a:solidFill>
                <a:schemeClr val="dk1"/>
              </a:solidFill>
              <a:latin typeface="Arial"/>
              <a:ea typeface="Arial"/>
              <a:cs typeface="Arial"/>
              <a:sym typeface="Arial"/>
            </a:endParaRPr>
          </a:p>
          <a:p>
            <a:pPr indent="-342900" lvl="0" marL="342900" marR="0" rtl="0" algn="l">
              <a:lnSpc>
                <a:spcPct val="150000"/>
              </a:lnSpc>
              <a:spcBef>
                <a:spcPts val="0"/>
              </a:spcBef>
              <a:spcAft>
                <a:spcPts val="0"/>
              </a:spcAft>
              <a:buClr>
                <a:srgbClr val="000000"/>
              </a:buClr>
              <a:buSzPts val="2000"/>
              <a:buFont typeface="Arial"/>
              <a:buChar char="•"/>
            </a:pPr>
            <a:r>
              <a:rPr b="1" i="0" lang="sv-SE" sz="2000" u="none" cap="none" strike="noStrike">
                <a:solidFill>
                  <a:schemeClr val="dk1"/>
                </a:solidFill>
                <a:latin typeface="Arial"/>
                <a:ea typeface="Arial"/>
                <a:cs typeface="Arial"/>
                <a:sym typeface="Arial"/>
              </a:rPr>
              <a:t>Tänk hållbart, </a:t>
            </a:r>
            <a:r>
              <a:rPr b="0" i="0" lang="sv-SE" sz="2000" u="none" cap="none" strike="noStrike">
                <a:solidFill>
                  <a:schemeClr val="dk1"/>
                </a:solidFill>
                <a:latin typeface="Arial"/>
                <a:ea typeface="Arial"/>
                <a:cs typeface="Arial"/>
                <a:sym typeface="Arial"/>
              </a:rPr>
              <a:t>hur använder vi materialet smart? Var noggrann, bättre att mäta två gånger än att klippa två gånger.</a:t>
            </a:r>
            <a:endParaRPr b="0" i="0" sz="1400" u="none" cap="none" strike="noStrike">
              <a:solidFill>
                <a:srgbClr val="000000"/>
              </a:solidFill>
              <a:latin typeface="Arial"/>
              <a:ea typeface="Arial"/>
              <a:cs typeface="Arial"/>
              <a:sym typeface="Arial"/>
            </a:endParaRPr>
          </a:p>
          <a:p>
            <a:pPr indent="-215900" lvl="0" marL="34290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15900" lvl="0" marL="342900" marR="0" rtl="0" algn="l">
              <a:lnSpc>
                <a:spcPct val="15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238" name="Google Shape;238;p15"/>
          <p:cNvSpPr txBox="1"/>
          <p:nvPr>
            <p:ph type="title"/>
          </p:nvPr>
        </p:nvSpPr>
        <p:spPr>
          <a:xfrm>
            <a:off x="918000" y="36000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1"/>
              </a:buClr>
              <a:buSzPts val="4400"/>
              <a:buFont typeface="Calibri"/>
              <a:buNone/>
            </a:pPr>
            <a:r>
              <a:rPr b="1" i="1" lang="sv-SE">
                <a:latin typeface="Arial"/>
                <a:ea typeface="Arial"/>
                <a:cs typeface="Arial"/>
                <a:sym typeface="Arial"/>
              </a:rPr>
              <a:t>4. Bygga och konstruera </a:t>
            </a:r>
            <a:endParaRPr>
              <a:latin typeface="Arial"/>
              <a:ea typeface="Arial"/>
              <a:cs typeface="Arial"/>
              <a:sym typeface="Arial"/>
            </a:endParaRPr>
          </a:p>
        </p:txBody>
      </p:sp>
      <p:grpSp>
        <p:nvGrpSpPr>
          <p:cNvPr id="239" name="Google Shape;239;p15"/>
          <p:cNvGrpSpPr/>
          <p:nvPr/>
        </p:nvGrpSpPr>
        <p:grpSpPr>
          <a:xfrm>
            <a:off x="7097075" y="5261210"/>
            <a:ext cx="4697258" cy="914400"/>
            <a:chOff x="56029" y="5307820"/>
            <a:chExt cx="4449425" cy="914400"/>
          </a:xfrm>
        </p:grpSpPr>
        <p:sp>
          <p:nvSpPr>
            <p:cNvPr id="240" name="Google Shape;240;p15"/>
            <p:cNvSpPr/>
            <p:nvPr/>
          </p:nvSpPr>
          <p:spPr>
            <a:xfrm>
              <a:off x="56029" y="5307820"/>
              <a:ext cx="4449425" cy="914400"/>
            </a:xfrm>
            <a:custGeom>
              <a:rect b="b" l="l" r="r" t="t"/>
              <a:pathLst>
                <a:path extrusionOk="0" fill="none" h="914400" w="4449425">
                  <a:moveTo>
                    <a:pt x="0" y="0"/>
                  </a:moveTo>
                  <a:cubicBezTo>
                    <a:pt x="311577" y="13429"/>
                    <a:pt x="501465" y="-9864"/>
                    <a:pt x="680126" y="0"/>
                  </a:cubicBezTo>
                  <a:cubicBezTo>
                    <a:pt x="858787" y="9864"/>
                    <a:pt x="1095041" y="1754"/>
                    <a:pt x="1271264" y="0"/>
                  </a:cubicBezTo>
                  <a:cubicBezTo>
                    <a:pt x="1447487" y="-1754"/>
                    <a:pt x="1648200" y="10859"/>
                    <a:pt x="1906896" y="0"/>
                  </a:cubicBezTo>
                  <a:cubicBezTo>
                    <a:pt x="2165592" y="-10859"/>
                    <a:pt x="2239819" y="-1599"/>
                    <a:pt x="2409046" y="0"/>
                  </a:cubicBezTo>
                  <a:cubicBezTo>
                    <a:pt x="2578273" y="1599"/>
                    <a:pt x="2702775" y="7563"/>
                    <a:pt x="2955689" y="0"/>
                  </a:cubicBezTo>
                  <a:cubicBezTo>
                    <a:pt x="3208603" y="-7563"/>
                    <a:pt x="3304766" y="-2288"/>
                    <a:pt x="3591322" y="0"/>
                  </a:cubicBezTo>
                  <a:cubicBezTo>
                    <a:pt x="3877878" y="2288"/>
                    <a:pt x="4107133" y="-28853"/>
                    <a:pt x="4449425" y="0"/>
                  </a:cubicBezTo>
                  <a:cubicBezTo>
                    <a:pt x="4470225" y="211043"/>
                    <a:pt x="4469523" y="304456"/>
                    <a:pt x="4449425" y="457200"/>
                  </a:cubicBezTo>
                  <a:cubicBezTo>
                    <a:pt x="4429327" y="609944"/>
                    <a:pt x="4449869" y="758986"/>
                    <a:pt x="4449425" y="914400"/>
                  </a:cubicBezTo>
                  <a:cubicBezTo>
                    <a:pt x="4271898" y="927081"/>
                    <a:pt x="4115441" y="917191"/>
                    <a:pt x="3947276" y="914400"/>
                  </a:cubicBezTo>
                  <a:cubicBezTo>
                    <a:pt x="3779111" y="911609"/>
                    <a:pt x="3569573" y="903099"/>
                    <a:pt x="3267149" y="914400"/>
                  </a:cubicBezTo>
                  <a:cubicBezTo>
                    <a:pt x="2964725" y="925701"/>
                    <a:pt x="2989802" y="904050"/>
                    <a:pt x="2765000" y="914400"/>
                  </a:cubicBezTo>
                  <a:cubicBezTo>
                    <a:pt x="2540198" y="924750"/>
                    <a:pt x="2468549" y="888323"/>
                    <a:pt x="2218356" y="914400"/>
                  </a:cubicBezTo>
                  <a:cubicBezTo>
                    <a:pt x="1968163" y="940477"/>
                    <a:pt x="1678201" y="944213"/>
                    <a:pt x="1538230" y="914400"/>
                  </a:cubicBezTo>
                  <a:cubicBezTo>
                    <a:pt x="1398259" y="884587"/>
                    <a:pt x="1256545" y="894661"/>
                    <a:pt x="1036080" y="914400"/>
                  </a:cubicBezTo>
                  <a:cubicBezTo>
                    <a:pt x="815615" y="934140"/>
                    <a:pt x="255506" y="879380"/>
                    <a:pt x="0" y="914400"/>
                  </a:cubicBezTo>
                  <a:cubicBezTo>
                    <a:pt x="-4633" y="742806"/>
                    <a:pt x="12093" y="683599"/>
                    <a:pt x="0" y="484632"/>
                  </a:cubicBezTo>
                  <a:cubicBezTo>
                    <a:pt x="-12093" y="285665"/>
                    <a:pt x="4990" y="211498"/>
                    <a:pt x="0" y="0"/>
                  </a:cubicBezTo>
                  <a:close/>
                </a:path>
                <a:path extrusionOk="0" h="914400" w="4449425">
                  <a:moveTo>
                    <a:pt x="0" y="0"/>
                  </a:moveTo>
                  <a:cubicBezTo>
                    <a:pt x="194172" y="-15804"/>
                    <a:pt x="349926" y="24345"/>
                    <a:pt x="502149" y="0"/>
                  </a:cubicBezTo>
                  <a:cubicBezTo>
                    <a:pt x="654372" y="-24345"/>
                    <a:pt x="842908" y="-7513"/>
                    <a:pt x="1004299" y="0"/>
                  </a:cubicBezTo>
                  <a:cubicBezTo>
                    <a:pt x="1165690" y="7513"/>
                    <a:pt x="1301877" y="11248"/>
                    <a:pt x="1550942" y="0"/>
                  </a:cubicBezTo>
                  <a:cubicBezTo>
                    <a:pt x="1800007" y="-11248"/>
                    <a:pt x="1917446" y="5846"/>
                    <a:pt x="2275563" y="0"/>
                  </a:cubicBezTo>
                  <a:cubicBezTo>
                    <a:pt x="2633680" y="-5846"/>
                    <a:pt x="2658980" y="-20243"/>
                    <a:pt x="2911195" y="0"/>
                  </a:cubicBezTo>
                  <a:cubicBezTo>
                    <a:pt x="3163410" y="20243"/>
                    <a:pt x="3237368" y="-3397"/>
                    <a:pt x="3457839" y="0"/>
                  </a:cubicBezTo>
                  <a:cubicBezTo>
                    <a:pt x="3678310" y="3397"/>
                    <a:pt x="3982581" y="4795"/>
                    <a:pt x="4449425" y="0"/>
                  </a:cubicBezTo>
                  <a:cubicBezTo>
                    <a:pt x="4449031" y="120868"/>
                    <a:pt x="4428897" y="313331"/>
                    <a:pt x="4449425" y="448056"/>
                  </a:cubicBezTo>
                  <a:cubicBezTo>
                    <a:pt x="4469953" y="582781"/>
                    <a:pt x="4455208" y="690173"/>
                    <a:pt x="4449425" y="914400"/>
                  </a:cubicBezTo>
                  <a:cubicBezTo>
                    <a:pt x="4206784" y="914893"/>
                    <a:pt x="4000316" y="888906"/>
                    <a:pt x="3724804" y="914400"/>
                  </a:cubicBezTo>
                  <a:cubicBezTo>
                    <a:pt x="3449292" y="939894"/>
                    <a:pt x="3338170" y="929447"/>
                    <a:pt x="3178161" y="914400"/>
                  </a:cubicBezTo>
                  <a:cubicBezTo>
                    <a:pt x="3018152" y="899353"/>
                    <a:pt x="2785751" y="947208"/>
                    <a:pt x="2453540" y="914400"/>
                  </a:cubicBezTo>
                  <a:cubicBezTo>
                    <a:pt x="2121329" y="881592"/>
                    <a:pt x="2126851" y="934981"/>
                    <a:pt x="1862402" y="914400"/>
                  </a:cubicBezTo>
                  <a:cubicBezTo>
                    <a:pt x="1597953" y="893819"/>
                    <a:pt x="1495698" y="925992"/>
                    <a:pt x="1182276" y="914400"/>
                  </a:cubicBezTo>
                  <a:cubicBezTo>
                    <a:pt x="868854" y="902808"/>
                    <a:pt x="827803" y="899151"/>
                    <a:pt x="591138" y="914400"/>
                  </a:cubicBezTo>
                  <a:cubicBezTo>
                    <a:pt x="354473" y="929649"/>
                    <a:pt x="224292" y="885389"/>
                    <a:pt x="0" y="914400"/>
                  </a:cubicBezTo>
                  <a:cubicBezTo>
                    <a:pt x="2627" y="688243"/>
                    <a:pt x="14595" y="641347"/>
                    <a:pt x="0" y="457200"/>
                  </a:cubicBezTo>
                  <a:cubicBezTo>
                    <a:pt x="-14595" y="273053"/>
                    <a:pt x="-840" y="227456"/>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1" name="Google Shape;241;p15"/>
            <p:cNvSpPr txBox="1"/>
            <p:nvPr/>
          </p:nvSpPr>
          <p:spPr>
            <a:xfrm>
              <a:off x="835252" y="5518402"/>
              <a:ext cx="36058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sv-SE" sz="1400" u="none" cap="none" strike="noStrike">
                  <a:solidFill>
                    <a:srgbClr val="000000"/>
                  </a:solidFill>
                  <a:latin typeface="Arial"/>
                  <a:ea typeface="Arial"/>
                  <a:cs typeface="Arial"/>
                  <a:sym typeface="Arial"/>
                </a:rPr>
                <a:t>Fokusera först på att få lösningen att fungera. Finns tid kvar använd den till pynt och design. </a:t>
              </a:r>
              <a:endParaRPr b="0" i="0" sz="1400" u="none" cap="none" strike="noStrike">
                <a:solidFill>
                  <a:srgbClr val="000000"/>
                </a:solidFill>
                <a:latin typeface="Arial"/>
                <a:ea typeface="Arial"/>
                <a:cs typeface="Arial"/>
                <a:sym typeface="Arial"/>
              </a:endParaRPr>
            </a:p>
          </p:txBody>
        </p:sp>
      </p:grpSp>
      <p:pic>
        <p:nvPicPr>
          <p:cNvPr id="242" name="Google Shape;242;p15"/>
          <p:cNvPicPr preferRelativeResize="0"/>
          <p:nvPr/>
        </p:nvPicPr>
        <p:blipFill rotWithShape="1">
          <a:blip r:embed="rId3">
            <a:alphaModFix/>
          </a:blip>
          <a:srcRect b="0" l="0" r="0" t="0"/>
          <a:stretch/>
        </p:blipFill>
        <p:spPr>
          <a:xfrm>
            <a:off x="8536775" y="360000"/>
            <a:ext cx="3257550" cy="990600"/>
          </a:xfrm>
          <a:prstGeom prst="rect">
            <a:avLst/>
          </a:prstGeom>
          <a:noFill/>
          <a:ln>
            <a:noFill/>
          </a:ln>
        </p:spPr>
      </p:pic>
      <p:pic>
        <p:nvPicPr>
          <p:cNvPr id="243" name="Google Shape;243;p15"/>
          <p:cNvPicPr preferRelativeResize="0"/>
          <p:nvPr/>
        </p:nvPicPr>
        <p:blipFill rotWithShape="1">
          <a:blip r:embed="rId4">
            <a:alphaModFix/>
          </a:blip>
          <a:srcRect b="0" l="0" r="0" t="0"/>
          <a:stretch/>
        </p:blipFill>
        <p:spPr>
          <a:xfrm rot="-487627">
            <a:off x="7128936" y="4884498"/>
            <a:ext cx="775762" cy="1169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6"/>
          <p:cNvSpPr txBox="1"/>
          <p:nvPr/>
        </p:nvSpPr>
        <p:spPr>
          <a:xfrm>
            <a:off x="1180077" y="1762557"/>
            <a:ext cx="9178500" cy="4988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Varje grupp presenterar sin konstruktion för klassen.</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Frågor att besvara i redovisningen</a:t>
            </a:r>
            <a:endParaRPr b="0" i="0" sz="12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Hur är lösningen tänkt att fungera?</a:t>
            </a:r>
            <a:endParaRPr b="0" i="0" sz="12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Vilken teknik har använts och hur fungerar den?</a:t>
            </a:r>
            <a:endParaRPr b="0" i="0" sz="12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Blev det som ni tänkt?</a:t>
            </a:r>
            <a:endParaRPr b="0" i="0" sz="1400" u="none" cap="none" strike="noStrike">
              <a:solidFill>
                <a:srgbClr val="000000"/>
              </a:solidFill>
              <a:latin typeface="Arial"/>
              <a:ea typeface="Arial"/>
              <a:cs typeface="Arial"/>
              <a:sym typeface="Arial"/>
            </a:endParaRPr>
          </a:p>
          <a:p>
            <a:pPr indent="-171450" lvl="0" marL="285750" marR="0" rtl="0" algn="l">
              <a:lnSpc>
                <a:spcPct val="107000"/>
              </a:lnSpc>
              <a:spcBef>
                <a:spcPts val="800"/>
              </a:spcBef>
              <a:spcAft>
                <a:spcPts val="0"/>
              </a:spcAft>
              <a:buClr>
                <a:srgbClr val="000000"/>
              </a:buClr>
              <a:buSzPts val="1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000"/>
              <a:buFont typeface="Arial"/>
              <a:buNone/>
            </a:pPr>
            <a:r>
              <a:rPr b="0" i="0" lang="sv-SE" sz="2000" u="none" cap="none" strike="noStrike">
                <a:solidFill>
                  <a:schemeClr val="dk1"/>
                </a:solidFill>
                <a:latin typeface="Arial"/>
                <a:ea typeface="Arial"/>
                <a:cs typeface="Arial"/>
                <a:sym typeface="Arial"/>
              </a:rPr>
              <a:t>Ge utrymme för klassen/gruppen att ge feedback på lösningen.</a:t>
            </a:r>
            <a:endParaRPr b="0" i="0" sz="1200" u="none" cap="none" strike="noStrike">
              <a:solidFill>
                <a:schemeClr val="dk1"/>
              </a:solidFill>
              <a:latin typeface="Arial"/>
              <a:ea typeface="Arial"/>
              <a:cs typeface="Arial"/>
              <a:sym typeface="Arial"/>
            </a:endParaRPr>
          </a:p>
          <a:p>
            <a:pPr indent="-342900" lvl="0" marL="342900" marR="0" rtl="0" algn="l">
              <a:lnSpc>
                <a:spcPct val="107000"/>
              </a:lnSpc>
              <a:spcBef>
                <a:spcPts val="800"/>
              </a:spcBef>
              <a:spcAft>
                <a:spcPts val="0"/>
              </a:spcAft>
              <a:buClr>
                <a:srgbClr val="000000"/>
              </a:buClr>
              <a:buSzPts val="1800"/>
              <a:buFont typeface="Arial"/>
              <a:buChar char="•"/>
            </a:pPr>
            <a:r>
              <a:rPr b="0" i="0" lang="sv-SE" sz="2000" u="none" cap="none" strike="noStrike">
                <a:solidFill>
                  <a:schemeClr val="dk1"/>
                </a:solidFill>
                <a:latin typeface="Arial"/>
                <a:ea typeface="Arial"/>
                <a:cs typeface="Arial"/>
                <a:sym typeface="Arial"/>
              </a:rPr>
              <a:t>Reflektera över den feedback som ni fått. Vad skulle ni ta med er om ni fick fortsätta utveckla lösningen?</a:t>
            </a:r>
            <a:endParaRPr b="0" i="0" sz="1400" u="none" cap="none" strike="noStrike">
              <a:solidFill>
                <a:srgbClr val="000000"/>
              </a:solidFill>
              <a:latin typeface="Arial"/>
              <a:ea typeface="Arial"/>
              <a:cs typeface="Arial"/>
              <a:sym typeface="Arial"/>
            </a:endParaRPr>
          </a:p>
          <a:p>
            <a:pPr indent="-171450" lvl="0" marL="285750" marR="0" rtl="0" algn="l">
              <a:lnSpc>
                <a:spcPct val="107000"/>
              </a:lnSpc>
              <a:spcBef>
                <a:spcPts val="800"/>
              </a:spcBef>
              <a:spcAft>
                <a:spcPts val="0"/>
              </a:spcAft>
              <a:buClr>
                <a:srgbClr val="000000"/>
              </a:buClr>
              <a:buSzPts val="18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50" name="Google Shape;250;p16"/>
          <p:cNvSpPr txBox="1"/>
          <p:nvPr>
            <p:ph type="title"/>
          </p:nvPr>
        </p:nvSpPr>
        <p:spPr>
          <a:xfrm>
            <a:off x="974235" y="4818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5.1 Presentera</a:t>
            </a:r>
            <a:endParaRPr>
              <a:latin typeface="Arial"/>
              <a:ea typeface="Arial"/>
              <a:cs typeface="Arial"/>
              <a:sym typeface="Arial"/>
            </a:endParaRPr>
          </a:p>
        </p:txBody>
      </p:sp>
      <p:pic>
        <p:nvPicPr>
          <p:cNvPr id="251" name="Google Shape;251;p16"/>
          <p:cNvPicPr preferRelativeResize="0"/>
          <p:nvPr/>
        </p:nvPicPr>
        <p:blipFill rotWithShape="1">
          <a:blip r:embed="rId3">
            <a:alphaModFix/>
          </a:blip>
          <a:srcRect b="0" l="0" r="0" t="0"/>
          <a:stretch/>
        </p:blipFill>
        <p:spPr>
          <a:xfrm>
            <a:off x="9319475" y="365129"/>
            <a:ext cx="2537314" cy="739446"/>
          </a:xfrm>
          <a:prstGeom prst="rect">
            <a:avLst/>
          </a:prstGeom>
          <a:noFill/>
          <a:ln>
            <a:noFill/>
          </a:ln>
        </p:spPr>
      </p:pic>
      <p:pic>
        <p:nvPicPr>
          <p:cNvPr id="252" name="Google Shape;252;p16"/>
          <p:cNvPicPr preferRelativeResize="0"/>
          <p:nvPr/>
        </p:nvPicPr>
        <p:blipFill rotWithShape="1">
          <a:blip r:embed="rId4">
            <a:alphaModFix/>
          </a:blip>
          <a:srcRect b="0" l="0" r="0" t="0"/>
          <a:stretch/>
        </p:blipFill>
        <p:spPr>
          <a:xfrm>
            <a:off x="9639128" y="2691785"/>
            <a:ext cx="1850997" cy="1894169"/>
          </a:xfrm>
          <a:prstGeom prst="rect">
            <a:avLst/>
          </a:prstGeom>
          <a:noFill/>
          <a:ln>
            <a:noFill/>
          </a:ln>
        </p:spPr>
      </p:pic>
      <p:sp>
        <p:nvSpPr>
          <p:cNvPr id="253" name="Google Shape;253;p16"/>
          <p:cNvSpPr/>
          <p:nvPr/>
        </p:nvSpPr>
        <p:spPr>
          <a:xfrm>
            <a:off x="9320096" y="2271697"/>
            <a:ext cx="2489056" cy="496281"/>
          </a:xfrm>
          <a:custGeom>
            <a:rect b="b" l="l" r="r" t="t"/>
            <a:pathLst>
              <a:path extrusionOk="0" fill="none" h="628204" w="3150704">
                <a:moveTo>
                  <a:pt x="0" y="0"/>
                </a:moveTo>
                <a:cubicBezTo>
                  <a:pt x="209501" y="21419"/>
                  <a:pt x="376506" y="-6007"/>
                  <a:pt x="598634" y="0"/>
                </a:cubicBezTo>
                <a:cubicBezTo>
                  <a:pt x="820762" y="6007"/>
                  <a:pt x="1073407" y="21131"/>
                  <a:pt x="1197268" y="0"/>
                </a:cubicBezTo>
                <a:cubicBezTo>
                  <a:pt x="1321129" y="-21131"/>
                  <a:pt x="1652163" y="20765"/>
                  <a:pt x="1890422" y="0"/>
                </a:cubicBezTo>
                <a:cubicBezTo>
                  <a:pt x="2128681" y="-20765"/>
                  <a:pt x="2399190" y="-23023"/>
                  <a:pt x="2583577" y="0"/>
                </a:cubicBezTo>
                <a:cubicBezTo>
                  <a:pt x="2767964" y="23023"/>
                  <a:pt x="2960272" y="-27238"/>
                  <a:pt x="3150704" y="0"/>
                </a:cubicBezTo>
                <a:cubicBezTo>
                  <a:pt x="3172547" y="298110"/>
                  <a:pt x="3174341" y="446418"/>
                  <a:pt x="3150704" y="628204"/>
                </a:cubicBezTo>
                <a:cubicBezTo>
                  <a:pt x="2900500" y="604738"/>
                  <a:pt x="2603451" y="594214"/>
                  <a:pt x="2457549" y="628204"/>
                </a:cubicBezTo>
                <a:cubicBezTo>
                  <a:pt x="2311647" y="662194"/>
                  <a:pt x="2104490" y="641257"/>
                  <a:pt x="1921929" y="628204"/>
                </a:cubicBezTo>
                <a:cubicBezTo>
                  <a:pt x="1739368" y="615151"/>
                  <a:pt x="1414617" y="625469"/>
                  <a:pt x="1228775" y="628204"/>
                </a:cubicBezTo>
                <a:cubicBezTo>
                  <a:pt x="1042933" y="630939"/>
                  <a:pt x="905030" y="619137"/>
                  <a:pt x="661648" y="628204"/>
                </a:cubicBezTo>
                <a:cubicBezTo>
                  <a:pt x="418266" y="637271"/>
                  <a:pt x="282825" y="658215"/>
                  <a:pt x="0" y="628204"/>
                </a:cubicBezTo>
                <a:cubicBezTo>
                  <a:pt x="-6928" y="466007"/>
                  <a:pt x="24318" y="136562"/>
                  <a:pt x="0" y="0"/>
                </a:cubicBezTo>
                <a:close/>
              </a:path>
              <a:path extrusionOk="0" h="628204" w="3150704">
                <a:moveTo>
                  <a:pt x="0" y="0"/>
                </a:moveTo>
                <a:cubicBezTo>
                  <a:pt x="175261" y="-6366"/>
                  <a:pt x="472319" y="-21291"/>
                  <a:pt x="630141" y="0"/>
                </a:cubicBezTo>
                <a:cubicBezTo>
                  <a:pt x="787963" y="21291"/>
                  <a:pt x="1118250" y="28451"/>
                  <a:pt x="1260282" y="0"/>
                </a:cubicBezTo>
                <a:cubicBezTo>
                  <a:pt x="1402314" y="-28451"/>
                  <a:pt x="1738203" y="-12713"/>
                  <a:pt x="1953436" y="0"/>
                </a:cubicBezTo>
                <a:cubicBezTo>
                  <a:pt x="2168669" y="12713"/>
                  <a:pt x="2335853" y="17943"/>
                  <a:pt x="2489056" y="0"/>
                </a:cubicBezTo>
                <a:cubicBezTo>
                  <a:pt x="2642259" y="-17943"/>
                  <a:pt x="2907148" y="-20110"/>
                  <a:pt x="3150704" y="0"/>
                </a:cubicBezTo>
                <a:cubicBezTo>
                  <a:pt x="3131837" y="210656"/>
                  <a:pt x="3146514" y="438177"/>
                  <a:pt x="3150704" y="628204"/>
                </a:cubicBezTo>
                <a:cubicBezTo>
                  <a:pt x="2929956" y="649363"/>
                  <a:pt x="2812813" y="645620"/>
                  <a:pt x="2520563" y="628204"/>
                </a:cubicBezTo>
                <a:cubicBezTo>
                  <a:pt x="2228313" y="610788"/>
                  <a:pt x="1969415" y="646416"/>
                  <a:pt x="1827408" y="628204"/>
                </a:cubicBezTo>
                <a:cubicBezTo>
                  <a:pt x="1685401" y="609992"/>
                  <a:pt x="1396902" y="609097"/>
                  <a:pt x="1228775" y="628204"/>
                </a:cubicBezTo>
                <a:cubicBezTo>
                  <a:pt x="1060648" y="647311"/>
                  <a:pt x="886979" y="602313"/>
                  <a:pt x="567127" y="628204"/>
                </a:cubicBezTo>
                <a:cubicBezTo>
                  <a:pt x="247275" y="654095"/>
                  <a:pt x="270856" y="651164"/>
                  <a:pt x="0" y="628204"/>
                </a:cubicBezTo>
                <a:cubicBezTo>
                  <a:pt x="11288" y="356277"/>
                  <a:pt x="-21068" y="222153"/>
                  <a:pt x="0" y="0"/>
                </a:cubicBezTo>
                <a:close/>
              </a:path>
            </a:pathLst>
          </a:cu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Är problemet löst måste väl alla få veta!?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5.2 Reflektera</a:t>
            </a:r>
            <a:endParaRPr>
              <a:latin typeface="Arial"/>
              <a:ea typeface="Arial"/>
              <a:cs typeface="Arial"/>
              <a:sym typeface="Arial"/>
            </a:endParaRPr>
          </a:p>
        </p:txBody>
      </p:sp>
      <p:sp>
        <p:nvSpPr>
          <p:cNvPr id="260" name="Google Shape;260;p17"/>
          <p:cNvSpPr txBox="1"/>
          <p:nvPr>
            <p:ph idx="1" type="body"/>
          </p:nvPr>
        </p:nvSpPr>
        <p:spPr>
          <a:xfrm>
            <a:off x="838200" y="1027906"/>
            <a:ext cx="10515600" cy="4605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3571"/>
              <a:buNone/>
            </a:pPr>
            <a:r>
              <a:t/>
            </a:r>
            <a:endParaRPr>
              <a:latin typeface="Arial"/>
              <a:ea typeface="Arial"/>
              <a:cs typeface="Arial"/>
              <a:sym typeface="Arial"/>
            </a:endParaRPr>
          </a:p>
          <a:p>
            <a:pPr indent="0" lvl="0" marL="0" rtl="0" algn="l">
              <a:lnSpc>
                <a:spcPct val="120000"/>
              </a:lnSpc>
              <a:spcBef>
                <a:spcPts val="1000"/>
              </a:spcBef>
              <a:spcAft>
                <a:spcPts val="0"/>
              </a:spcAft>
              <a:buSzPct val="105571"/>
              <a:buNone/>
            </a:pPr>
            <a:r>
              <a:rPr lang="sv-SE" sz="2200">
                <a:latin typeface="Arial"/>
                <a:ea typeface="Arial"/>
                <a:cs typeface="Arial"/>
                <a:sym typeface="Arial"/>
              </a:rPr>
              <a:t>Att göra fel och att ha idéer som inte går att genomföra är viktiga lärtillfällen. </a:t>
            </a:r>
            <a:br>
              <a:rPr lang="sv-SE" sz="2200">
                <a:latin typeface="Arial"/>
                <a:ea typeface="Arial"/>
                <a:cs typeface="Arial"/>
                <a:sym typeface="Arial"/>
              </a:rPr>
            </a:br>
            <a:r>
              <a:rPr lang="sv-SE" sz="2200">
                <a:latin typeface="Arial"/>
                <a:ea typeface="Arial"/>
                <a:cs typeface="Arial"/>
                <a:sym typeface="Arial"/>
              </a:rPr>
              <a:t>När det inte blir som man tänkt sig finns mycket att lära!</a:t>
            </a:r>
            <a:endParaRPr sz="2200">
              <a:latin typeface="Arial"/>
              <a:ea typeface="Arial"/>
              <a:cs typeface="Arial"/>
              <a:sym typeface="Arial"/>
            </a:endParaRPr>
          </a:p>
          <a:p>
            <a:pPr indent="0" lvl="0" marL="0" rtl="0" algn="l">
              <a:lnSpc>
                <a:spcPct val="120000"/>
              </a:lnSpc>
              <a:spcBef>
                <a:spcPts val="1000"/>
              </a:spcBef>
              <a:spcAft>
                <a:spcPts val="0"/>
              </a:spcAft>
              <a:buSzPct val="105571"/>
              <a:buNone/>
            </a:pPr>
            <a:r>
              <a:t/>
            </a:r>
            <a:endParaRPr sz="2200">
              <a:latin typeface="Arial"/>
              <a:ea typeface="Arial"/>
              <a:cs typeface="Arial"/>
              <a:sym typeface="Arial"/>
            </a:endParaRPr>
          </a:p>
          <a:p>
            <a:pPr indent="-193865" lvl="0" marL="228600" rtl="0" algn="l">
              <a:lnSpc>
                <a:spcPct val="120000"/>
              </a:lnSpc>
              <a:spcBef>
                <a:spcPts val="1000"/>
              </a:spcBef>
              <a:spcAft>
                <a:spcPts val="0"/>
              </a:spcAft>
              <a:buClr>
                <a:schemeClr val="dk1"/>
              </a:buClr>
              <a:buSzPct val="100000"/>
              <a:buChar char="•"/>
            </a:pPr>
            <a:r>
              <a:rPr lang="sv-SE" sz="2200">
                <a:latin typeface="Arial"/>
                <a:ea typeface="Arial"/>
                <a:cs typeface="Arial"/>
                <a:sym typeface="Arial"/>
              </a:rPr>
              <a:t>Hur gjorde ni för att komma på idéer? Vad funkade bra?</a:t>
            </a:r>
            <a:endParaRPr sz="2200">
              <a:latin typeface="Arial"/>
              <a:ea typeface="Arial"/>
              <a:cs typeface="Arial"/>
              <a:sym typeface="Arial"/>
            </a:endParaRPr>
          </a:p>
          <a:p>
            <a:pPr indent="-193865" lvl="0" marL="228600" rtl="0" algn="l">
              <a:lnSpc>
                <a:spcPct val="120000"/>
              </a:lnSpc>
              <a:spcBef>
                <a:spcPts val="1000"/>
              </a:spcBef>
              <a:spcAft>
                <a:spcPts val="0"/>
              </a:spcAft>
              <a:buClr>
                <a:schemeClr val="dk1"/>
              </a:buClr>
              <a:buSzPct val="100000"/>
              <a:buChar char="•"/>
            </a:pPr>
            <a:r>
              <a:rPr lang="sv-SE" sz="2200">
                <a:latin typeface="Arial"/>
                <a:ea typeface="Arial"/>
                <a:cs typeface="Arial"/>
                <a:sym typeface="Arial"/>
              </a:rPr>
              <a:t>Har ni inspirerats eller fått någon idé av dom andra grupperna? </a:t>
            </a:r>
            <a:endParaRPr sz="2200">
              <a:latin typeface="Arial"/>
              <a:ea typeface="Arial"/>
              <a:cs typeface="Arial"/>
              <a:sym typeface="Arial"/>
            </a:endParaRPr>
          </a:p>
          <a:p>
            <a:pPr indent="-193865" lvl="0" marL="228600" rtl="0" algn="l">
              <a:lnSpc>
                <a:spcPct val="120000"/>
              </a:lnSpc>
              <a:spcBef>
                <a:spcPts val="1000"/>
              </a:spcBef>
              <a:spcAft>
                <a:spcPts val="0"/>
              </a:spcAft>
              <a:buClr>
                <a:schemeClr val="dk1"/>
              </a:buClr>
              <a:buSzPct val="100000"/>
              <a:buChar char="•"/>
            </a:pPr>
            <a:r>
              <a:rPr lang="sv-SE" sz="2200">
                <a:latin typeface="Arial"/>
                <a:ea typeface="Arial"/>
                <a:cs typeface="Arial"/>
                <a:sym typeface="Arial"/>
              </a:rPr>
              <a:t>Kan man kombinera flera gruppers lösningar och få något ännu bättre?</a:t>
            </a:r>
            <a:endParaRPr sz="2200">
              <a:latin typeface="Arial"/>
              <a:ea typeface="Arial"/>
              <a:cs typeface="Arial"/>
              <a:sym typeface="Arial"/>
            </a:endParaRPr>
          </a:p>
          <a:p>
            <a:pPr indent="-193865" lvl="0" marL="228600" rtl="0" algn="l">
              <a:lnSpc>
                <a:spcPct val="120000"/>
              </a:lnSpc>
              <a:spcBef>
                <a:spcPts val="1000"/>
              </a:spcBef>
              <a:spcAft>
                <a:spcPts val="0"/>
              </a:spcAft>
              <a:buClr>
                <a:schemeClr val="dk1"/>
              </a:buClr>
              <a:buSzPct val="100000"/>
              <a:buChar char="•"/>
            </a:pPr>
            <a:r>
              <a:rPr lang="sv-SE" sz="2200">
                <a:latin typeface="Arial"/>
                <a:ea typeface="Arial"/>
                <a:cs typeface="Arial"/>
                <a:sym typeface="Arial"/>
              </a:rPr>
              <a:t>Vad var det som fungerade? Vad kan förbättras?</a:t>
            </a:r>
            <a:endParaRPr sz="2200">
              <a:latin typeface="Arial"/>
              <a:ea typeface="Arial"/>
              <a:cs typeface="Arial"/>
              <a:sym typeface="Arial"/>
            </a:endParaRPr>
          </a:p>
          <a:p>
            <a:pPr indent="-193865" lvl="0" marL="228600" rtl="0" algn="l">
              <a:lnSpc>
                <a:spcPct val="120000"/>
              </a:lnSpc>
              <a:spcBef>
                <a:spcPts val="1000"/>
              </a:spcBef>
              <a:spcAft>
                <a:spcPts val="0"/>
              </a:spcAft>
              <a:buClr>
                <a:schemeClr val="dk1"/>
              </a:buClr>
              <a:buSzPct val="100000"/>
              <a:buChar char="•"/>
            </a:pPr>
            <a:r>
              <a:rPr lang="sv-SE" sz="2200">
                <a:latin typeface="Arial"/>
                <a:ea typeface="Arial"/>
                <a:cs typeface="Arial"/>
                <a:sym typeface="Arial"/>
              </a:rPr>
              <a:t>Hur tänkte ni kring hållbarhet utifrån de olika aspekterna? Fick vi till det?</a:t>
            </a:r>
            <a:endParaRPr sz="2200">
              <a:latin typeface="Arial"/>
              <a:ea typeface="Arial"/>
              <a:cs typeface="Arial"/>
              <a:sym typeface="Arial"/>
            </a:endParaRPr>
          </a:p>
          <a:p>
            <a:pPr indent="-193865" lvl="0" marL="228600" rtl="0" algn="l">
              <a:lnSpc>
                <a:spcPct val="120000"/>
              </a:lnSpc>
              <a:spcBef>
                <a:spcPts val="1000"/>
              </a:spcBef>
              <a:spcAft>
                <a:spcPts val="0"/>
              </a:spcAft>
              <a:buClr>
                <a:schemeClr val="dk1"/>
              </a:buClr>
              <a:buSzPct val="100000"/>
              <a:buChar char="•"/>
            </a:pPr>
            <a:r>
              <a:rPr lang="sv-SE" sz="2200">
                <a:latin typeface="Arial"/>
                <a:ea typeface="Arial"/>
                <a:cs typeface="Arial"/>
                <a:sym typeface="Arial"/>
              </a:rPr>
              <a:t>Vad har vi lärt oss?</a:t>
            </a:r>
            <a:endParaRPr sz="2200">
              <a:latin typeface="Arial"/>
              <a:ea typeface="Arial"/>
              <a:cs typeface="Arial"/>
              <a:sym typeface="Arial"/>
            </a:endParaRPr>
          </a:p>
          <a:p>
            <a:pPr indent="-193865" lvl="0" marL="228600" rtl="0" algn="l">
              <a:lnSpc>
                <a:spcPct val="120000"/>
              </a:lnSpc>
              <a:spcBef>
                <a:spcPts val="1000"/>
              </a:spcBef>
              <a:spcAft>
                <a:spcPts val="0"/>
              </a:spcAft>
              <a:buSzPct val="100000"/>
              <a:buFont typeface="Arial"/>
              <a:buChar char="•"/>
            </a:pPr>
            <a:r>
              <a:rPr lang="sv-SE" sz="2200">
                <a:latin typeface="Arial"/>
                <a:ea typeface="Arial"/>
                <a:cs typeface="Arial"/>
                <a:sym typeface="Arial"/>
              </a:rPr>
              <a:t>Hur var det att arbeta med Tekprenörens problemlösningsprocess?</a:t>
            </a:r>
            <a:endParaRPr sz="2200">
              <a:latin typeface="Arial"/>
              <a:ea typeface="Arial"/>
              <a:cs typeface="Arial"/>
              <a:sym typeface="Arial"/>
            </a:endParaRPr>
          </a:p>
          <a:p>
            <a:pPr indent="-117475" lvl="0" marL="22860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p:txBody>
      </p:sp>
      <p:grpSp>
        <p:nvGrpSpPr>
          <p:cNvPr id="261" name="Google Shape;261;p17"/>
          <p:cNvGrpSpPr/>
          <p:nvPr/>
        </p:nvGrpSpPr>
        <p:grpSpPr>
          <a:xfrm>
            <a:off x="7330349" y="5320264"/>
            <a:ext cx="4526400" cy="914400"/>
            <a:chOff x="56029" y="5307820"/>
            <a:chExt cx="4449425" cy="914400"/>
          </a:xfrm>
        </p:grpSpPr>
        <p:sp>
          <p:nvSpPr>
            <p:cNvPr id="262" name="Google Shape;262;p17"/>
            <p:cNvSpPr/>
            <p:nvPr/>
          </p:nvSpPr>
          <p:spPr>
            <a:xfrm>
              <a:off x="56029" y="5307820"/>
              <a:ext cx="4449425" cy="914400"/>
            </a:xfrm>
            <a:custGeom>
              <a:rect b="b" l="l" r="r" t="t"/>
              <a:pathLst>
                <a:path extrusionOk="0" fill="none" h="914400" w="4449425">
                  <a:moveTo>
                    <a:pt x="0" y="0"/>
                  </a:moveTo>
                  <a:cubicBezTo>
                    <a:pt x="311577" y="13429"/>
                    <a:pt x="501465" y="-9864"/>
                    <a:pt x="680126" y="0"/>
                  </a:cubicBezTo>
                  <a:cubicBezTo>
                    <a:pt x="858787" y="9864"/>
                    <a:pt x="1095041" y="1754"/>
                    <a:pt x="1271264" y="0"/>
                  </a:cubicBezTo>
                  <a:cubicBezTo>
                    <a:pt x="1447487" y="-1754"/>
                    <a:pt x="1648200" y="10859"/>
                    <a:pt x="1906896" y="0"/>
                  </a:cubicBezTo>
                  <a:cubicBezTo>
                    <a:pt x="2165592" y="-10859"/>
                    <a:pt x="2239819" y="-1599"/>
                    <a:pt x="2409046" y="0"/>
                  </a:cubicBezTo>
                  <a:cubicBezTo>
                    <a:pt x="2578273" y="1599"/>
                    <a:pt x="2702775" y="7563"/>
                    <a:pt x="2955689" y="0"/>
                  </a:cubicBezTo>
                  <a:cubicBezTo>
                    <a:pt x="3208603" y="-7563"/>
                    <a:pt x="3304766" y="-2288"/>
                    <a:pt x="3591322" y="0"/>
                  </a:cubicBezTo>
                  <a:cubicBezTo>
                    <a:pt x="3877878" y="2288"/>
                    <a:pt x="4107133" y="-28853"/>
                    <a:pt x="4449425" y="0"/>
                  </a:cubicBezTo>
                  <a:cubicBezTo>
                    <a:pt x="4470225" y="211043"/>
                    <a:pt x="4469523" y="304456"/>
                    <a:pt x="4449425" y="457200"/>
                  </a:cubicBezTo>
                  <a:cubicBezTo>
                    <a:pt x="4429327" y="609944"/>
                    <a:pt x="4449869" y="758986"/>
                    <a:pt x="4449425" y="914400"/>
                  </a:cubicBezTo>
                  <a:cubicBezTo>
                    <a:pt x="4271898" y="927081"/>
                    <a:pt x="4115441" y="917191"/>
                    <a:pt x="3947276" y="914400"/>
                  </a:cubicBezTo>
                  <a:cubicBezTo>
                    <a:pt x="3779111" y="911609"/>
                    <a:pt x="3569573" y="903099"/>
                    <a:pt x="3267149" y="914400"/>
                  </a:cubicBezTo>
                  <a:cubicBezTo>
                    <a:pt x="2964725" y="925701"/>
                    <a:pt x="2989802" y="904050"/>
                    <a:pt x="2765000" y="914400"/>
                  </a:cubicBezTo>
                  <a:cubicBezTo>
                    <a:pt x="2540198" y="924750"/>
                    <a:pt x="2468549" y="888323"/>
                    <a:pt x="2218356" y="914400"/>
                  </a:cubicBezTo>
                  <a:cubicBezTo>
                    <a:pt x="1968163" y="940477"/>
                    <a:pt x="1678201" y="944213"/>
                    <a:pt x="1538230" y="914400"/>
                  </a:cubicBezTo>
                  <a:cubicBezTo>
                    <a:pt x="1398259" y="884587"/>
                    <a:pt x="1256545" y="894661"/>
                    <a:pt x="1036080" y="914400"/>
                  </a:cubicBezTo>
                  <a:cubicBezTo>
                    <a:pt x="815615" y="934140"/>
                    <a:pt x="255506" y="879380"/>
                    <a:pt x="0" y="914400"/>
                  </a:cubicBezTo>
                  <a:cubicBezTo>
                    <a:pt x="-4633" y="742806"/>
                    <a:pt x="12093" y="683599"/>
                    <a:pt x="0" y="484632"/>
                  </a:cubicBezTo>
                  <a:cubicBezTo>
                    <a:pt x="-12093" y="285665"/>
                    <a:pt x="4990" y="211498"/>
                    <a:pt x="0" y="0"/>
                  </a:cubicBezTo>
                  <a:close/>
                </a:path>
                <a:path extrusionOk="0" h="914400" w="4449425">
                  <a:moveTo>
                    <a:pt x="0" y="0"/>
                  </a:moveTo>
                  <a:cubicBezTo>
                    <a:pt x="194172" y="-15804"/>
                    <a:pt x="349926" y="24345"/>
                    <a:pt x="502149" y="0"/>
                  </a:cubicBezTo>
                  <a:cubicBezTo>
                    <a:pt x="654372" y="-24345"/>
                    <a:pt x="842908" y="-7513"/>
                    <a:pt x="1004299" y="0"/>
                  </a:cubicBezTo>
                  <a:cubicBezTo>
                    <a:pt x="1165690" y="7513"/>
                    <a:pt x="1301877" y="11248"/>
                    <a:pt x="1550942" y="0"/>
                  </a:cubicBezTo>
                  <a:cubicBezTo>
                    <a:pt x="1800007" y="-11248"/>
                    <a:pt x="1917446" y="5846"/>
                    <a:pt x="2275563" y="0"/>
                  </a:cubicBezTo>
                  <a:cubicBezTo>
                    <a:pt x="2633680" y="-5846"/>
                    <a:pt x="2658980" y="-20243"/>
                    <a:pt x="2911195" y="0"/>
                  </a:cubicBezTo>
                  <a:cubicBezTo>
                    <a:pt x="3163410" y="20243"/>
                    <a:pt x="3237368" y="-3397"/>
                    <a:pt x="3457839" y="0"/>
                  </a:cubicBezTo>
                  <a:cubicBezTo>
                    <a:pt x="3678310" y="3397"/>
                    <a:pt x="3982581" y="4795"/>
                    <a:pt x="4449425" y="0"/>
                  </a:cubicBezTo>
                  <a:cubicBezTo>
                    <a:pt x="4449031" y="120868"/>
                    <a:pt x="4428897" y="313331"/>
                    <a:pt x="4449425" y="448056"/>
                  </a:cubicBezTo>
                  <a:cubicBezTo>
                    <a:pt x="4469953" y="582781"/>
                    <a:pt x="4455208" y="690173"/>
                    <a:pt x="4449425" y="914400"/>
                  </a:cubicBezTo>
                  <a:cubicBezTo>
                    <a:pt x="4206784" y="914893"/>
                    <a:pt x="4000316" y="888906"/>
                    <a:pt x="3724804" y="914400"/>
                  </a:cubicBezTo>
                  <a:cubicBezTo>
                    <a:pt x="3449292" y="939894"/>
                    <a:pt x="3338170" y="929447"/>
                    <a:pt x="3178161" y="914400"/>
                  </a:cubicBezTo>
                  <a:cubicBezTo>
                    <a:pt x="3018152" y="899353"/>
                    <a:pt x="2785751" y="947208"/>
                    <a:pt x="2453540" y="914400"/>
                  </a:cubicBezTo>
                  <a:cubicBezTo>
                    <a:pt x="2121329" y="881592"/>
                    <a:pt x="2126851" y="934981"/>
                    <a:pt x="1862402" y="914400"/>
                  </a:cubicBezTo>
                  <a:cubicBezTo>
                    <a:pt x="1597953" y="893819"/>
                    <a:pt x="1495698" y="925992"/>
                    <a:pt x="1182276" y="914400"/>
                  </a:cubicBezTo>
                  <a:cubicBezTo>
                    <a:pt x="868854" y="902808"/>
                    <a:pt x="827803" y="899151"/>
                    <a:pt x="591138" y="914400"/>
                  </a:cubicBezTo>
                  <a:cubicBezTo>
                    <a:pt x="354473" y="929649"/>
                    <a:pt x="224292" y="885389"/>
                    <a:pt x="0" y="914400"/>
                  </a:cubicBezTo>
                  <a:cubicBezTo>
                    <a:pt x="2627" y="688243"/>
                    <a:pt x="14595" y="641347"/>
                    <a:pt x="0" y="457200"/>
                  </a:cubicBezTo>
                  <a:cubicBezTo>
                    <a:pt x="-14595" y="273053"/>
                    <a:pt x="-840" y="227456"/>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17"/>
            <p:cNvSpPr txBox="1"/>
            <p:nvPr/>
          </p:nvSpPr>
          <p:spPr>
            <a:xfrm>
              <a:off x="910156" y="5518402"/>
              <a:ext cx="35628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sv-SE" sz="1400" u="none" cap="none" strike="noStrike">
                  <a:solidFill>
                    <a:srgbClr val="000000"/>
                  </a:solidFill>
                  <a:latin typeface="Arial"/>
                  <a:ea typeface="Arial"/>
                  <a:cs typeface="Arial"/>
                  <a:sym typeface="Arial"/>
                </a:rPr>
                <a:t>Att utvärdera hur det blev och varför gör att man inte behöver upprepa sina misstag.</a:t>
              </a:r>
              <a:endParaRPr b="0" i="0" sz="1400" u="none" cap="none" strike="noStrike">
                <a:solidFill>
                  <a:srgbClr val="000000"/>
                </a:solidFill>
                <a:latin typeface="Arial"/>
                <a:ea typeface="Arial"/>
                <a:cs typeface="Arial"/>
                <a:sym typeface="Arial"/>
              </a:endParaRPr>
            </a:p>
          </p:txBody>
        </p:sp>
      </p:grpSp>
      <p:pic>
        <p:nvPicPr>
          <p:cNvPr id="264" name="Google Shape;264;p17"/>
          <p:cNvPicPr preferRelativeResize="0"/>
          <p:nvPr/>
        </p:nvPicPr>
        <p:blipFill rotWithShape="1">
          <a:blip r:embed="rId3">
            <a:alphaModFix/>
          </a:blip>
          <a:srcRect b="0" l="0" r="0" t="0"/>
          <a:stretch/>
        </p:blipFill>
        <p:spPr>
          <a:xfrm>
            <a:off x="9319475" y="365129"/>
            <a:ext cx="2537314" cy="739446"/>
          </a:xfrm>
          <a:prstGeom prst="rect">
            <a:avLst/>
          </a:prstGeom>
          <a:noFill/>
          <a:ln>
            <a:noFill/>
          </a:ln>
        </p:spPr>
      </p:pic>
      <p:pic>
        <p:nvPicPr>
          <p:cNvPr id="265" name="Google Shape;265;p17"/>
          <p:cNvPicPr preferRelativeResize="0"/>
          <p:nvPr/>
        </p:nvPicPr>
        <p:blipFill rotWithShape="1">
          <a:blip r:embed="rId4">
            <a:alphaModFix/>
          </a:blip>
          <a:srcRect b="0" l="0" r="0" t="0"/>
          <a:stretch/>
        </p:blipFill>
        <p:spPr>
          <a:xfrm rot="-487627">
            <a:off x="7409111" y="5015453"/>
            <a:ext cx="775762" cy="1169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1c1e0beeb9_1_15"/>
          <p:cNvSpPr txBox="1"/>
          <p:nvPr/>
        </p:nvSpPr>
        <p:spPr>
          <a:xfrm>
            <a:off x="708971" y="185205"/>
            <a:ext cx="10774200" cy="19188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6000"/>
              <a:buFont typeface="Arial"/>
              <a:buNone/>
            </a:pPr>
            <a:r>
              <a:rPr b="0" i="0" lang="sv-SE" sz="6000" u="none" cap="none" strike="noStrike">
                <a:solidFill>
                  <a:srgbClr val="000000"/>
                </a:solidFill>
                <a:latin typeface="Arial"/>
                <a:ea typeface="Arial"/>
                <a:cs typeface="Arial"/>
                <a:sym typeface="Arial"/>
              </a:rPr>
              <a:t>Bra jobbat alla Tekprenörer!</a:t>
            </a:r>
            <a:endParaRPr b="0" i="0" sz="6000" u="none" cap="none" strike="noStrike">
              <a:solidFill>
                <a:srgbClr val="000000"/>
              </a:solidFill>
              <a:latin typeface="Arial"/>
              <a:ea typeface="Arial"/>
              <a:cs typeface="Arial"/>
              <a:sym typeface="Arial"/>
            </a:endParaRPr>
          </a:p>
        </p:txBody>
      </p:sp>
      <p:sp>
        <p:nvSpPr>
          <p:cNvPr id="272" name="Google Shape;272;g21c1e0beeb9_1_15"/>
          <p:cNvSpPr txBox="1"/>
          <p:nvPr/>
        </p:nvSpPr>
        <p:spPr>
          <a:xfrm>
            <a:off x="1473376" y="4936660"/>
            <a:ext cx="8754900" cy="2008500"/>
          </a:xfrm>
          <a:prstGeom prst="rect">
            <a:avLst/>
          </a:prstGeom>
          <a:noFill/>
          <a:ln>
            <a:noFill/>
          </a:ln>
        </p:spPr>
        <p:txBody>
          <a:bodyPr anchorCtr="0" anchor="t" bIns="45700" lIns="91425" spcFirstLastPara="1" rIns="91425" wrap="square" tIns="45700">
            <a:noAutofit/>
          </a:bodyPr>
          <a:lstStyle/>
          <a:p>
            <a:pPr indent="0" lvl="0" marL="0" marR="0" rtl="0" algn="ctr">
              <a:lnSpc>
                <a:spcPct val="97000"/>
              </a:lnSpc>
              <a:spcBef>
                <a:spcPts val="1800"/>
              </a:spcBef>
              <a:spcAft>
                <a:spcPts val="0"/>
              </a:spcAft>
              <a:buClr>
                <a:srgbClr val="000000"/>
              </a:buClr>
              <a:buSzPts val="1600"/>
              <a:buFont typeface="Arial"/>
              <a:buNone/>
            </a:pPr>
            <a:r>
              <a:rPr b="1" i="0" lang="sv-SE" sz="1600" u="none" cap="none" strike="noStrike">
                <a:solidFill>
                  <a:srgbClr val="000000"/>
                </a:solidFill>
                <a:latin typeface="Arial"/>
                <a:ea typeface="Arial"/>
                <a:cs typeface="Arial"/>
                <a:sym typeface="Arial"/>
              </a:rPr>
              <a:t>Hoppas att ni har lärt er något nytt om entreprenörskap och teknik!</a:t>
            </a:r>
            <a:endParaRPr b="0" i="0" sz="2400" u="none" cap="none" strike="noStrike">
              <a:solidFill>
                <a:srgbClr val="000000"/>
              </a:solidFill>
              <a:latin typeface="Calibri"/>
              <a:ea typeface="Calibri"/>
              <a:cs typeface="Calibri"/>
              <a:sym typeface="Calibri"/>
            </a:endParaRPr>
          </a:p>
          <a:p>
            <a:pPr indent="0" lvl="0" marL="0" marR="0" rtl="0" algn="ctr">
              <a:lnSpc>
                <a:spcPct val="97000"/>
              </a:lnSpc>
              <a:spcBef>
                <a:spcPts val="1800"/>
              </a:spcBef>
              <a:spcAft>
                <a:spcPts val="0"/>
              </a:spcAft>
              <a:buClr>
                <a:srgbClr val="000000"/>
              </a:buClr>
              <a:buSzPts val="1600"/>
              <a:buFont typeface="Arial"/>
              <a:buNone/>
            </a:pPr>
            <a:r>
              <a:rPr b="1" i="0" lang="sv-SE" sz="1600" u="none" cap="none" strike="noStrike">
                <a:solidFill>
                  <a:srgbClr val="000000"/>
                </a:solidFill>
                <a:latin typeface="Arial"/>
                <a:ea typeface="Arial"/>
                <a:cs typeface="Arial"/>
                <a:sym typeface="Arial"/>
              </a:rPr>
              <a:t>Hoppas att ni tar med er de här kunskaperna in i framtiden!</a:t>
            </a:r>
            <a:endParaRPr b="1" i="0" sz="1600" u="none" cap="none" strike="noStrike">
              <a:solidFill>
                <a:srgbClr val="000000"/>
              </a:solidFill>
              <a:latin typeface="Arial"/>
              <a:ea typeface="Arial"/>
              <a:cs typeface="Arial"/>
              <a:sym typeface="Arial"/>
            </a:endParaRPr>
          </a:p>
          <a:p>
            <a:pPr indent="0" lvl="0" marL="0" marR="0" rtl="0" algn="l">
              <a:lnSpc>
                <a:spcPct val="97000"/>
              </a:lnSpc>
              <a:spcBef>
                <a:spcPts val="18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97000"/>
              </a:lnSpc>
              <a:spcBef>
                <a:spcPts val="18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97000"/>
              </a:lnSpc>
              <a:spcBef>
                <a:spcPts val="18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3" name="Google Shape;273;g21c1e0beeb9_1_15"/>
          <p:cNvSpPr/>
          <p:nvPr/>
        </p:nvSpPr>
        <p:spPr>
          <a:xfrm>
            <a:off x="7915136" y="2093698"/>
            <a:ext cx="2193474" cy="611179"/>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sv-SE" sz="2800" u="none" cap="none" strike="noStrike">
                <a:solidFill>
                  <a:srgbClr val="000000"/>
                </a:solidFill>
                <a:latin typeface="Arial"/>
                <a:ea typeface="Arial"/>
                <a:cs typeface="Arial"/>
                <a:sym typeface="Arial"/>
              </a:rPr>
              <a:t>KREATIV</a:t>
            </a:r>
            <a:endParaRPr b="0" i="0" sz="1200" u="none" cap="none" strike="noStrike">
              <a:solidFill>
                <a:srgbClr val="000000"/>
              </a:solidFill>
              <a:latin typeface="Arial"/>
              <a:ea typeface="Arial"/>
              <a:cs typeface="Arial"/>
              <a:sym typeface="Arial"/>
            </a:endParaRPr>
          </a:p>
        </p:txBody>
      </p:sp>
      <p:sp>
        <p:nvSpPr>
          <p:cNvPr id="274" name="Google Shape;274;g21c1e0beeb9_1_15"/>
          <p:cNvSpPr/>
          <p:nvPr/>
        </p:nvSpPr>
        <p:spPr>
          <a:xfrm>
            <a:off x="1944210" y="2036763"/>
            <a:ext cx="2001545" cy="611179"/>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sv-SE" sz="2800" u="none" cap="none" strike="noStrike">
                <a:solidFill>
                  <a:srgbClr val="000000"/>
                </a:solidFill>
                <a:latin typeface="Arial"/>
                <a:ea typeface="Arial"/>
                <a:cs typeface="Arial"/>
                <a:sym typeface="Arial"/>
              </a:rPr>
              <a:t>NYFIKEN</a:t>
            </a:r>
            <a:endParaRPr b="0" i="0" sz="1200" u="none" cap="none" strike="noStrike">
              <a:solidFill>
                <a:srgbClr val="000000"/>
              </a:solidFill>
              <a:latin typeface="Arial"/>
              <a:ea typeface="Arial"/>
              <a:cs typeface="Arial"/>
              <a:sym typeface="Arial"/>
            </a:endParaRPr>
          </a:p>
        </p:txBody>
      </p:sp>
      <p:sp>
        <p:nvSpPr>
          <p:cNvPr id="275" name="Google Shape;275;g21c1e0beeb9_1_15"/>
          <p:cNvSpPr/>
          <p:nvPr/>
        </p:nvSpPr>
        <p:spPr>
          <a:xfrm>
            <a:off x="8171515" y="3571426"/>
            <a:ext cx="3237165" cy="714392"/>
          </a:xfrm>
          <a:custGeom>
            <a:rect b="b" l="l" r="r" t="t"/>
            <a:pathLst>
              <a:path extrusionOk="0" fill="none" h="809509" w="3416533">
                <a:moveTo>
                  <a:pt x="0" y="0"/>
                </a:moveTo>
                <a:cubicBezTo>
                  <a:pt x="246293" y="12778"/>
                  <a:pt x="377209" y="-13119"/>
                  <a:pt x="683307" y="0"/>
                </a:cubicBezTo>
                <a:cubicBezTo>
                  <a:pt x="989405" y="13119"/>
                  <a:pt x="1131279" y="-3854"/>
                  <a:pt x="1264117" y="0"/>
                </a:cubicBezTo>
                <a:cubicBezTo>
                  <a:pt x="1396955" y="3854"/>
                  <a:pt x="1805879" y="-327"/>
                  <a:pt x="1947424" y="0"/>
                </a:cubicBezTo>
                <a:cubicBezTo>
                  <a:pt x="2088969" y="327"/>
                  <a:pt x="2327967" y="25886"/>
                  <a:pt x="2528234" y="0"/>
                </a:cubicBezTo>
                <a:cubicBezTo>
                  <a:pt x="2728501" y="-25886"/>
                  <a:pt x="3090522" y="15639"/>
                  <a:pt x="3416533" y="0"/>
                </a:cubicBezTo>
                <a:cubicBezTo>
                  <a:pt x="3408491" y="171521"/>
                  <a:pt x="3431309" y="254255"/>
                  <a:pt x="3416533" y="396659"/>
                </a:cubicBezTo>
                <a:cubicBezTo>
                  <a:pt x="3401757" y="539063"/>
                  <a:pt x="3404679" y="722512"/>
                  <a:pt x="3416533" y="809509"/>
                </a:cubicBezTo>
                <a:cubicBezTo>
                  <a:pt x="3091239" y="835470"/>
                  <a:pt x="2990151" y="814954"/>
                  <a:pt x="2664896" y="809509"/>
                </a:cubicBezTo>
                <a:cubicBezTo>
                  <a:pt x="2339641" y="804064"/>
                  <a:pt x="2164731" y="807070"/>
                  <a:pt x="1981589" y="809509"/>
                </a:cubicBezTo>
                <a:cubicBezTo>
                  <a:pt x="1798447" y="811948"/>
                  <a:pt x="1550449" y="780816"/>
                  <a:pt x="1366613" y="809509"/>
                </a:cubicBezTo>
                <a:cubicBezTo>
                  <a:pt x="1182777" y="838202"/>
                  <a:pt x="1021667" y="812141"/>
                  <a:pt x="683307" y="809509"/>
                </a:cubicBezTo>
                <a:cubicBezTo>
                  <a:pt x="344947" y="806877"/>
                  <a:pt x="325343" y="781125"/>
                  <a:pt x="0" y="809509"/>
                </a:cubicBezTo>
                <a:cubicBezTo>
                  <a:pt x="5486" y="669690"/>
                  <a:pt x="-15604" y="564749"/>
                  <a:pt x="0" y="429040"/>
                </a:cubicBezTo>
                <a:cubicBezTo>
                  <a:pt x="15604" y="293331"/>
                  <a:pt x="-10037" y="125229"/>
                  <a:pt x="0" y="0"/>
                </a:cubicBezTo>
                <a:close/>
              </a:path>
              <a:path extrusionOk="0" h="809509" w="3416533">
                <a:moveTo>
                  <a:pt x="0" y="0"/>
                </a:moveTo>
                <a:cubicBezTo>
                  <a:pt x="226223" y="-6864"/>
                  <a:pt x="385969" y="-15025"/>
                  <a:pt x="580811" y="0"/>
                </a:cubicBezTo>
                <a:cubicBezTo>
                  <a:pt x="775653" y="15025"/>
                  <a:pt x="922778" y="-12680"/>
                  <a:pt x="1161621" y="0"/>
                </a:cubicBezTo>
                <a:cubicBezTo>
                  <a:pt x="1400464" y="12680"/>
                  <a:pt x="1593449" y="16595"/>
                  <a:pt x="1776597" y="0"/>
                </a:cubicBezTo>
                <a:cubicBezTo>
                  <a:pt x="1959745" y="-16595"/>
                  <a:pt x="2324418" y="-23404"/>
                  <a:pt x="2528234" y="0"/>
                </a:cubicBezTo>
                <a:cubicBezTo>
                  <a:pt x="2732050" y="23404"/>
                  <a:pt x="3144394" y="-39855"/>
                  <a:pt x="3416533" y="0"/>
                </a:cubicBezTo>
                <a:cubicBezTo>
                  <a:pt x="3432563" y="162990"/>
                  <a:pt x="3427651" y="219792"/>
                  <a:pt x="3416533" y="388564"/>
                </a:cubicBezTo>
                <a:cubicBezTo>
                  <a:pt x="3405415" y="557336"/>
                  <a:pt x="3396931" y="715837"/>
                  <a:pt x="3416533" y="809509"/>
                </a:cubicBezTo>
                <a:cubicBezTo>
                  <a:pt x="3249423" y="816262"/>
                  <a:pt x="2969093" y="795098"/>
                  <a:pt x="2835722" y="809509"/>
                </a:cubicBezTo>
                <a:cubicBezTo>
                  <a:pt x="2702351" y="823920"/>
                  <a:pt x="2411481" y="823759"/>
                  <a:pt x="2220746" y="809509"/>
                </a:cubicBezTo>
                <a:cubicBezTo>
                  <a:pt x="2030011" y="795259"/>
                  <a:pt x="1830792" y="837406"/>
                  <a:pt x="1503275" y="809509"/>
                </a:cubicBezTo>
                <a:cubicBezTo>
                  <a:pt x="1175758" y="781612"/>
                  <a:pt x="1174804" y="783145"/>
                  <a:pt x="888299" y="809509"/>
                </a:cubicBezTo>
                <a:cubicBezTo>
                  <a:pt x="601794" y="835873"/>
                  <a:pt x="406042" y="808591"/>
                  <a:pt x="0" y="809509"/>
                </a:cubicBezTo>
                <a:cubicBezTo>
                  <a:pt x="-3924" y="706119"/>
                  <a:pt x="8913" y="573176"/>
                  <a:pt x="0" y="412850"/>
                </a:cubicBezTo>
                <a:cubicBezTo>
                  <a:pt x="-8913" y="252524"/>
                  <a:pt x="-15815" y="129625"/>
                  <a:pt x="0" y="0"/>
                </a:cubicBezTo>
                <a:close/>
              </a:path>
            </a:pathLst>
          </a:cu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sv-SE" sz="2800" u="none" cap="none" strike="noStrike">
                <a:solidFill>
                  <a:srgbClr val="000000"/>
                </a:solidFill>
                <a:latin typeface="Arial"/>
                <a:ea typeface="Arial"/>
                <a:cs typeface="Arial"/>
                <a:sym typeface="Arial"/>
              </a:rPr>
              <a:t>TA-SIG-FÖRSAM</a:t>
            </a:r>
            <a:endParaRPr b="0" i="0" sz="1200" u="none" cap="none" strike="noStrike">
              <a:solidFill>
                <a:srgbClr val="000000"/>
              </a:solidFill>
              <a:latin typeface="Arial"/>
              <a:ea typeface="Arial"/>
              <a:cs typeface="Arial"/>
              <a:sym typeface="Arial"/>
            </a:endParaRPr>
          </a:p>
        </p:txBody>
      </p:sp>
      <p:sp>
        <p:nvSpPr>
          <p:cNvPr id="276" name="Google Shape;276;g21c1e0beeb9_1_15"/>
          <p:cNvSpPr/>
          <p:nvPr/>
        </p:nvSpPr>
        <p:spPr>
          <a:xfrm>
            <a:off x="1430579" y="3673835"/>
            <a:ext cx="2357984" cy="611179"/>
          </a:xfrm>
          <a:custGeom>
            <a:rect b="b" l="l" r="r" t="t"/>
            <a:pathLst>
              <a:path extrusionOk="0" fill="none" h="809509" w="2741842">
                <a:moveTo>
                  <a:pt x="0" y="0"/>
                </a:moveTo>
                <a:cubicBezTo>
                  <a:pt x="166552" y="16626"/>
                  <a:pt x="346992" y="11296"/>
                  <a:pt x="658042" y="0"/>
                </a:cubicBezTo>
                <a:cubicBezTo>
                  <a:pt x="969092" y="-11296"/>
                  <a:pt x="1063951" y="30631"/>
                  <a:pt x="1370921" y="0"/>
                </a:cubicBezTo>
                <a:cubicBezTo>
                  <a:pt x="1677891" y="-30631"/>
                  <a:pt x="1805537" y="11286"/>
                  <a:pt x="2056382" y="0"/>
                </a:cubicBezTo>
                <a:cubicBezTo>
                  <a:pt x="2307227" y="-11286"/>
                  <a:pt x="2575488" y="-12916"/>
                  <a:pt x="2741842" y="0"/>
                </a:cubicBezTo>
                <a:cubicBezTo>
                  <a:pt x="2751786" y="152599"/>
                  <a:pt x="2745367" y="309795"/>
                  <a:pt x="2741842" y="404755"/>
                </a:cubicBezTo>
                <a:cubicBezTo>
                  <a:pt x="2738317" y="499715"/>
                  <a:pt x="2756970" y="620999"/>
                  <a:pt x="2741842" y="809509"/>
                </a:cubicBezTo>
                <a:cubicBezTo>
                  <a:pt x="2507555" y="798329"/>
                  <a:pt x="2187913" y="813306"/>
                  <a:pt x="2028963" y="809509"/>
                </a:cubicBezTo>
                <a:cubicBezTo>
                  <a:pt x="1870013" y="805712"/>
                  <a:pt x="1671795" y="789806"/>
                  <a:pt x="1425758" y="809509"/>
                </a:cubicBezTo>
                <a:cubicBezTo>
                  <a:pt x="1179722" y="829212"/>
                  <a:pt x="1114307" y="785343"/>
                  <a:pt x="822553" y="809509"/>
                </a:cubicBezTo>
                <a:cubicBezTo>
                  <a:pt x="530800" y="833675"/>
                  <a:pt x="408285" y="799488"/>
                  <a:pt x="0" y="809509"/>
                </a:cubicBezTo>
                <a:cubicBezTo>
                  <a:pt x="-18506" y="714091"/>
                  <a:pt x="17470" y="570238"/>
                  <a:pt x="0" y="404755"/>
                </a:cubicBezTo>
                <a:cubicBezTo>
                  <a:pt x="-17470" y="239272"/>
                  <a:pt x="11395" y="124132"/>
                  <a:pt x="0" y="0"/>
                </a:cubicBezTo>
                <a:close/>
              </a:path>
              <a:path extrusionOk="0" h="809509" w="2741842">
                <a:moveTo>
                  <a:pt x="0" y="0"/>
                </a:moveTo>
                <a:cubicBezTo>
                  <a:pt x="185911" y="-5168"/>
                  <a:pt x="347133" y="-25689"/>
                  <a:pt x="603205" y="0"/>
                </a:cubicBezTo>
                <a:cubicBezTo>
                  <a:pt x="859278" y="25689"/>
                  <a:pt x="979248" y="10957"/>
                  <a:pt x="1206410" y="0"/>
                </a:cubicBezTo>
                <a:cubicBezTo>
                  <a:pt x="1433572" y="-10957"/>
                  <a:pt x="1571300" y="-8629"/>
                  <a:pt x="1837034" y="0"/>
                </a:cubicBezTo>
                <a:cubicBezTo>
                  <a:pt x="2102768" y="8629"/>
                  <a:pt x="2340485" y="36541"/>
                  <a:pt x="2741842" y="0"/>
                </a:cubicBezTo>
                <a:cubicBezTo>
                  <a:pt x="2758995" y="200439"/>
                  <a:pt x="2753538" y="231059"/>
                  <a:pt x="2741842" y="404755"/>
                </a:cubicBezTo>
                <a:cubicBezTo>
                  <a:pt x="2730146" y="578451"/>
                  <a:pt x="2728194" y="639319"/>
                  <a:pt x="2741842" y="809509"/>
                </a:cubicBezTo>
                <a:cubicBezTo>
                  <a:pt x="2530366" y="792941"/>
                  <a:pt x="2391381" y="794276"/>
                  <a:pt x="2083800" y="809509"/>
                </a:cubicBezTo>
                <a:cubicBezTo>
                  <a:pt x="1776219" y="824742"/>
                  <a:pt x="1596217" y="803510"/>
                  <a:pt x="1453176" y="809509"/>
                </a:cubicBezTo>
                <a:cubicBezTo>
                  <a:pt x="1310135" y="815508"/>
                  <a:pt x="1064244" y="812821"/>
                  <a:pt x="822553" y="809509"/>
                </a:cubicBezTo>
                <a:cubicBezTo>
                  <a:pt x="580862" y="806197"/>
                  <a:pt x="409493" y="792854"/>
                  <a:pt x="0" y="809509"/>
                </a:cubicBezTo>
                <a:cubicBezTo>
                  <a:pt x="18439" y="647755"/>
                  <a:pt x="-9179" y="593945"/>
                  <a:pt x="0" y="420945"/>
                </a:cubicBezTo>
                <a:cubicBezTo>
                  <a:pt x="9179" y="247945"/>
                  <a:pt x="-17452" y="185709"/>
                  <a:pt x="0" y="0"/>
                </a:cubicBezTo>
                <a:close/>
              </a:path>
            </a:pathLst>
          </a:cu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sv-SE" sz="2800" u="none" cap="none" strike="noStrike">
                <a:solidFill>
                  <a:srgbClr val="000000"/>
                </a:solidFill>
                <a:latin typeface="Arial"/>
                <a:ea typeface="Arial"/>
                <a:cs typeface="Arial"/>
                <a:sym typeface="Arial"/>
              </a:rPr>
              <a:t>METODISK</a:t>
            </a:r>
            <a:endParaRPr b="0" i="0" sz="1200" u="none" cap="none" strike="noStrike">
              <a:solidFill>
                <a:srgbClr val="000000"/>
              </a:solidFill>
              <a:latin typeface="Arial"/>
              <a:ea typeface="Arial"/>
              <a:cs typeface="Arial"/>
              <a:sym typeface="Arial"/>
            </a:endParaRPr>
          </a:p>
        </p:txBody>
      </p:sp>
      <p:pic>
        <p:nvPicPr>
          <p:cNvPr id="277" name="Google Shape;277;g21c1e0beeb9_1_15"/>
          <p:cNvPicPr preferRelativeResize="0"/>
          <p:nvPr/>
        </p:nvPicPr>
        <p:blipFill rotWithShape="1">
          <a:blip r:embed="rId3">
            <a:alphaModFix/>
          </a:blip>
          <a:srcRect b="7507" l="10096" r="7072" t="6882"/>
          <a:stretch/>
        </p:blipFill>
        <p:spPr>
          <a:xfrm>
            <a:off x="4414000" y="1740950"/>
            <a:ext cx="2982512" cy="3082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nvSpPr>
        <p:spPr>
          <a:xfrm>
            <a:off x="4004452" y="2088638"/>
            <a:ext cx="6873000" cy="390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sv-SE" sz="1600" u="none" cap="none" strike="noStrike">
                <a:solidFill>
                  <a:srgbClr val="000000"/>
                </a:solidFill>
                <a:latin typeface="Arial"/>
                <a:ea typeface="Arial"/>
                <a:cs typeface="Arial"/>
                <a:sym typeface="Arial"/>
              </a:rPr>
              <a:t>Det är många egenskaper en Tekprenör behöver ha</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dk1"/>
              </a:buClr>
              <a:buSzPts val="20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dk1"/>
              </a:buClr>
              <a:buSzPts val="20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dk1"/>
              </a:buClr>
              <a:buSzPts val="20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dk1"/>
              </a:buClr>
              <a:buSzPts val="20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dk1"/>
              </a:buClr>
              <a:buSzPts val="20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dk1"/>
              </a:buClr>
              <a:buSzPts val="20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dk1"/>
              </a:buClr>
              <a:buSzPts val="20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dk1"/>
              </a:buClr>
              <a:buSzPts val="2000"/>
              <a:buFont typeface="Arial"/>
              <a:buNone/>
            </a:pPr>
            <a:r>
              <a:rPr b="1" i="0" lang="sv-SE" sz="1600" u="none" cap="none" strike="noStrike">
                <a:solidFill>
                  <a:srgbClr val="000000"/>
                </a:solidFill>
                <a:latin typeface="Arial"/>
                <a:ea typeface="Arial"/>
                <a:cs typeface="Arial"/>
                <a:sym typeface="Arial"/>
              </a:rPr>
              <a:t>Tillsammans har ni alla de här egenskaperna i ert klassrum!</a:t>
            </a:r>
            <a:endParaRPr b="0" i="0" sz="1400" u="none" cap="none" strike="noStrike">
              <a:solidFill>
                <a:srgbClr val="000000"/>
              </a:solidFill>
              <a:latin typeface="Arial"/>
              <a:ea typeface="Arial"/>
              <a:cs typeface="Arial"/>
              <a:sym typeface="Arial"/>
            </a:endParaRPr>
          </a:p>
        </p:txBody>
      </p:sp>
      <p:sp>
        <p:nvSpPr>
          <p:cNvPr id="97" name="Google Shape;97;p1"/>
          <p:cNvSpPr txBox="1"/>
          <p:nvPr>
            <p:ph type="ctrTitle"/>
          </p:nvPr>
        </p:nvSpPr>
        <p:spPr>
          <a:xfrm>
            <a:off x="-453660" y="131920"/>
            <a:ext cx="9057300" cy="2387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sv-SE">
                <a:latin typeface="Arial"/>
                <a:ea typeface="Arial"/>
                <a:cs typeface="Arial"/>
                <a:sym typeface="Arial"/>
              </a:rPr>
              <a:t>Tekprenören </a:t>
            </a:r>
            <a:endParaRPr>
              <a:latin typeface="Arial"/>
              <a:ea typeface="Arial"/>
              <a:cs typeface="Arial"/>
              <a:sym typeface="Arial"/>
            </a:endParaRPr>
          </a:p>
        </p:txBody>
      </p:sp>
      <p:sp>
        <p:nvSpPr>
          <p:cNvPr id="98" name="Google Shape;98;p1"/>
          <p:cNvSpPr txBox="1"/>
          <p:nvPr/>
        </p:nvSpPr>
        <p:spPr>
          <a:xfrm>
            <a:off x="6184423" y="1257125"/>
            <a:ext cx="4979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rgbClr val="000000"/>
                </a:solidFill>
                <a:latin typeface="Arial"/>
                <a:ea typeface="Arial"/>
                <a:cs typeface="Arial"/>
                <a:sym typeface="Arial"/>
              </a:rPr>
              <a:t>- hittar problem och löser dem med teknik! </a:t>
            </a:r>
            <a:endParaRPr b="1" i="0" sz="1800" u="none" cap="none" strike="noStrike">
              <a:solidFill>
                <a:srgbClr val="000000"/>
              </a:solidFill>
              <a:latin typeface="Arial"/>
              <a:ea typeface="Arial"/>
              <a:cs typeface="Arial"/>
              <a:sym typeface="Arial"/>
            </a:endParaRPr>
          </a:p>
        </p:txBody>
      </p:sp>
      <p:pic>
        <p:nvPicPr>
          <p:cNvPr id="99" name="Google Shape;99;p1"/>
          <p:cNvPicPr preferRelativeResize="0"/>
          <p:nvPr/>
        </p:nvPicPr>
        <p:blipFill rotWithShape="1">
          <a:blip r:embed="rId3">
            <a:alphaModFix/>
          </a:blip>
          <a:srcRect b="0" l="3257" r="1486" t="0"/>
          <a:stretch/>
        </p:blipFill>
        <p:spPr>
          <a:xfrm>
            <a:off x="4465325" y="2754900"/>
            <a:ext cx="6556550" cy="2577100"/>
          </a:xfrm>
          <a:prstGeom prst="rect">
            <a:avLst/>
          </a:prstGeom>
          <a:noFill/>
          <a:ln>
            <a:noFill/>
          </a:ln>
        </p:spPr>
      </p:pic>
      <p:pic>
        <p:nvPicPr>
          <p:cNvPr id="100" name="Google Shape;100;p1"/>
          <p:cNvPicPr preferRelativeResize="0"/>
          <p:nvPr/>
        </p:nvPicPr>
        <p:blipFill rotWithShape="1">
          <a:blip r:embed="rId4">
            <a:alphaModFix/>
          </a:blip>
          <a:srcRect b="0" l="0" r="0" t="0"/>
          <a:stretch/>
        </p:blipFill>
        <p:spPr>
          <a:xfrm>
            <a:off x="8603650" y="185300"/>
            <a:ext cx="3257550" cy="609600"/>
          </a:xfrm>
          <a:prstGeom prst="rect">
            <a:avLst/>
          </a:prstGeom>
          <a:noFill/>
          <a:ln>
            <a:noFill/>
          </a:ln>
        </p:spPr>
      </p:pic>
      <p:pic>
        <p:nvPicPr>
          <p:cNvPr id="101" name="Google Shape;101;p1"/>
          <p:cNvPicPr preferRelativeResize="0"/>
          <p:nvPr/>
        </p:nvPicPr>
        <p:blipFill rotWithShape="1">
          <a:blip r:embed="rId5">
            <a:alphaModFix/>
          </a:blip>
          <a:srcRect b="8822" l="11573" r="10803" t="9035"/>
          <a:stretch/>
        </p:blipFill>
        <p:spPr>
          <a:xfrm>
            <a:off x="169850" y="2014663"/>
            <a:ext cx="3834600" cy="4057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p:nvPr/>
        </p:nvSpPr>
        <p:spPr>
          <a:xfrm>
            <a:off x="892200" y="4693725"/>
            <a:ext cx="6746100" cy="17064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sv-SE" sz="1200" u="none" cap="none" strike="noStrike">
                <a:solidFill>
                  <a:schemeClr val="dk1"/>
                </a:solidFill>
                <a:latin typeface="Arial"/>
                <a:ea typeface="Arial"/>
                <a:cs typeface="Arial"/>
                <a:sym typeface="Arial"/>
              </a:rPr>
              <a:t>1, 2, 3-problem</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1800"/>
              </a:spcBef>
              <a:spcAft>
                <a:spcPts val="0"/>
              </a:spcAft>
              <a:buClr>
                <a:schemeClr val="dk1"/>
              </a:buClr>
              <a:buSzPts val="1800"/>
              <a:buFont typeface="Arial"/>
              <a:buNone/>
            </a:pPr>
            <a:r>
              <a:rPr b="0" i="0" lang="sv-SE" sz="1200" u="none" cap="none" strike="noStrike">
                <a:solidFill>
                  <a:schemeClr val="dk1"/>
                </a:solidFill>
                <a:latin typeface="Arial"/>
                <a:ea typeface="Arial"/>
                <a:cs typeface="Arial"/>
                <a:sym typeface="Arial"/>
              </a:rPr>
              <a:t>En person börjar med att säga ett ord, vilket som helst.</a:t>
            </a:r>
            <a:br>
              <a:rPr b="0" i="0" lang="sv-SE" sz="1200" u="none" cap="none" strike="noStrike">
                <a:solidFill>
                  <a:schemeClr val="dk1"/>
                </a:solidFill>
                <a:latin typeface="Arial"/>
                <a:ea typeface="Arial"/>
                <a:cs typeface="Arial"/>
                <a:sym typeface="Arial"/>
              </a:rPr>
            </a:br>
            <a:r>
              <a:rPr b="0" i="0" lang="sv-SE" sz="1200" u="none" cap="none" strike="noStrike">
                <a:solidFill>
                  <a:schemeClr val="dk1"/>
                </a:solidFill>
                <a:latin typeface="Arial"/>
                <a:ea typeface="Arial"/>
                <a:cs typeface="Arial"/>
                <a:sym typeface="Arial"/>
              </a:rPr>
              <a:t>Person 2 säger första ordet det får den att tänkar på.</a:t>
            </a:r>
            <a:br>
              <a:rPr b="0" i="0" lang="sv-SE" sz="1200" u="none" cap="none" strike="noStrike">
                <a:solidFill>
                  <a:schemeClr val="dk1"/>
                </a:solidFill>
                <a:latin typeface="Arial"/>
                <a:ea typeface="Arial"/>
                <a:cs typeface="Arial"/>
                <a:sym typeface="Arial"/>
              </a:rPr>
            </a:br>
            <a:r>
              <a:rPr b="0" i="0" lang="sv-SE" sz="1200" u="none" cap="none" strike="noStrike">
                <a:solidFill>
                  <a:schemeClr val="dk1"/>
                </a:solidFill>
                <a:latin typeface="Arial"/>
                <a:ea typeface="Arial"/>
                <a:cs typeface="Arial"/>
                <a:sym typeface="Arial"/>
              </a:rPr>
              <a:t>Person 1 säger första ordet det får den att tänka på. </a:t>
            </a:r>
            <a:br>
              <a:rPr b="0" i="0" lang="sv-SE" sz="1200" u="none" cap="none" strike="noStrike">
                <a:solidFill>
                  <a:schemeClr val="dk1"/>
                </a:solidFill>
                <a:latin typeface="Arial"/>
                <a:ea typeface="Arial"/>
                <a:cs typeface="Arial"/>
                <a:sym typeface="Arial"/>
              </a:rPr>
            </a:br>
            <a:r>
              <a:rPr b="0" i="0" lang="sv-SE" sz="1200" u="none" cap="none" strike="noStrike">
                <a:solidFill>
                  <a:schemeClr val="dk1"/>
                </a:solidFill>
                <a:latin typeface="Arial"/>
                <a:ea typeface="Arial"/>
                <a:cs typeface="Arial"/>
                <a:sym typeface="Arial"/>
              </a:rPr>
              <a:t>Båda funderar på vad det finns för problem med det?</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a:off x="892094" y="3332189"/>
            <a:ext cx="6746206" cy="1316828"/>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sv-SE" sz="1200" u="none" cap="none" strike="noStrike">
                <a:solidFill>
                  <a:schemeClr val="dk1"/>
                </a:solidFill>
                <a:latin typeface="Arial"/>
                <a:ea typeface="Arial"/>
                <a:cs typeface="Arial"/>
                <a:sym typeface="Arial"/>
              </a:rPr>
              <a:t>Överraskningsproblem - bakom ryggen</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1800"/>
              </a:spcBef>
              <a:spcAft>
                <a:spcPts val="0"/>
              </a:spcAft>
              <a:buClr>
                <a:schemeClr val="dk1"/>
              </a:buClr>
              <a:buSzPts val="1800"/>
              <a:buFont typeface="Arial"/>
              <a:buNone/>
            </a:pPr>
            <a:r>
              <a:rPr b="0" i="0" lang="sv-SE" sz="1200" u="none" cap="none" strike="noStrike">
                <a:solidFill>
                  <a:schemeClr val="dk1"/>
                </a:solidFill>
                <a:latin typeface="Arial"/>
                <a:ea typeface="Arial"/>
                <a:cs typeface="Arial"/>
                <a:sym typeface="Arial"/>
              </a:rPr>
              <a:t>Improvisation och snabba idéer. </a:t>
            </a:r>
            <a:br>
              <a:rPr b="0" i="0" lang="sv-SE" sz="1200" u="none" cap="none" strike="noStrike">
                <a:solidFill>
                  <a:schemeClr val="dk1"/>
                </a:solidFill>
                <a:latin typeface="Arial"/>
                <a:ea typeface="Arial"/>
                <a:cs typeface="Arial"/>
                <a:sym typeface="Arial"/>
              </a:rPr>
            </a:br>
            <a:r>
              <a:rPr b="0" i="0" lang="sv-SE" sz="1200" u="none" cap="none" strike="noStrike">
                <a:solidFill>
                  <a:schemeClr val="dk1"/>
                </a:solidFill>
                <a:latin typeface="Arial"/>
                <a:ea typeface="Arial"/>
                <a:cs typeface="Arial"/>
                <a:sym typeface="Arial"/>
              </a:rPr>
              <a:t>Hjälps åt att tänka fritt och tokigt!</a:t>
            </a:r>
            <a:endParaRPr b="0" i="0" sz="1400" u="none" cap="none" strike="noStrike">
              <a:solidFill>
                <a:srgbClr val="000000"/>
              </a:solidFill>
              <a:latin typeface="Arial"/>
              <a:ea typeface="Arial"/>
              <a:cs typeface="Arial"/>
              <a:sym typeface="Arial"/>
            </a:endParaRPr>
          </a:p>
        </p:txBody>
      </p:sp>
      <p:sp>
        <p:nvSpPr>
          <p:cNvPr id="109" name="Google Shape;109;p4"/>
          <p:cNvSpPr/>
          <p:nvPr/>
        </p:nvSpPr>
        <p:spPr>
          <a:xfrm>
            <a:off x="896254" y="1729590"/>
            <a:ext cx="6746206" cy="1571665"/>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sv-SE" sz="1200" u="none" cap="none" strike="noStrike">
                <a:solidFill>
                  <a:schemeClr val="dk1"/>
                </a:solidFill>
                <a:latin typeface="Arial"/>
                <a:ea typeface="Arial"/>
                <a:cs typeface="Arial"/>
                <a:sym typeface="Arial"/>
              </a:rPr>
              <a:t>Gemproblem</a:t>
            </a:r>
            <a:endParaRPr b="0" i="0" sz="1200" u="none" cap="none" strike="noStrike">
              <a:solidFill>
                <a:srgbClr val="FF0000"/>
              </a:solidFill>
              <a:latin typeface="Arial"/>
              <a:ea typeface="Arial"/>
              <a:cs typeface="Arial"/>
              <a:sym typeface="Arial"/>
            </a:endParaRPr>
          </a:p>
          <a:p>
            <a:pPr indent="0" lvl="0" marL="0" marR="0" rtl="0" algn="l">
              <a:lnSpc>
                <a:spcPct val="107000"/>
              </a:lnSpc>
              <a:spcBef>
                <a:spcPts val="1800"/>
              </a:spcBef>
              <a:spcAft>
                <a:spcPts val="0"/>
              </a:spcAft>
              <a:buClr>
                <a:schemeClr val="dk1"/>
              </a:buClr>
              <a:buSzPts val="1800"/>
              <a:buFont typeface="Arial"/>
              <a:buNone/>
            </a:pPr>
            <a:r>
              <a:rPr b="0" i="0" lang="sv-SE" sz="1200" u="none" cap="none" strike="noStrike">
                <a:solidFill>
                  <a:schemeClr val="dk1"/>
                </a:solidFill>
                <a:latin typeface="Arial"/>
                <a:ea typeface="Arial"/>
                <a:cs typeface="Arial"/>
                <a:sym typeface="Arial"/>
              </a:rPr>
              <a:t>Om ett gem inte är ett gem – vad är det då?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1800"/>
              </a:spcBef>
              <a:spcAft>
                <a:spcPts val="0"/>
              </a:spcAft>
              <a:buClr>
                <a:schemeClr val="dk1"/>
              </a:buClr>
              <a:buSzPts val="1800"/>
              <a:buFont typeface="Arial"/>
              <a:buNone/>
            </a:pPr>
            <a:r>
              <a:rPr b="0" i="0" lang="sv-SE" sz="1200" u="none" cap="none" strike="noStrike">
                <a:solidFill>
                  <a:schemeClr val="dk1"/>
                </a:solidFill>
                <a:latin typeface="Arial"/>
                <a:ea typeface="Arial"/>
                <a:cs typeface="Arial"/>
                <a:sym typeface="Arial"/>
              </a:rPr>
              <a:t>Prova att byta namn, forma om eller sammanfoga flera.  </a:t>
            </a:r>
            <a:br>
              <a:rPr b="0" i="0" lang="sv-SE" sz="1200" u="none" cap="none" strike="noStrike">
                <a:solidFill>
                  <a:schemeClr val="dk1"/>
                </a:solidFill>
                <a:latin typeface="Arial"/>
                <a:ea typeface="Arial"/>
                <a:cs typeface="Arial"/>
                <a:sym typeface="Arial"/>
              </a:rPr>
            </a:br>
            <a:r>
              <a:rPr b="0" i="0" lang="sv-SE" sz="1200" u="none" cap="none" strike="noStrike">
                <a:solidFill>
                  <a:schemeClr val="dk1"/>
                </a:solidFill>
                <a:latin typeface="Arial"/>
                <a:ea typeface="Arial"/>
                <a:cs typeface="Arial"/>
                <a:sym typeface="Arial"/>
              </a:rPr>
              <a:t>Kom gärna på nya och bättre användningsområden? </a:t>
            </a:r>
            <a:endParaRPr b="0" i="0" sz="1400" u="none" cap="none" strike="noStrike">
              <a:solidFill>
                <a:srgbClr val="000000"/>
              </a:solidFill>
              <a:latin typeface="Arial"/>
              <a:ea typeface="Arial"/>
              <a:cs typeface="Arial"/>
              <a:sym typeface="Arial"/>
            </a:endParaRPr>
          </a:p>
        </p:txBody>
      </p:sp>
      <p:sp>
        <p:nvSpPr>
          <p:cNvPr id="110" name="Google Shape;110;p4"/>
          <p:cNvSpPr txBox="1"/>
          <p:nvPr>
            <p:ph type="title"/>
          </p:nvPr>
        </p:nvSpPr>
        <p:spPr>
          <a:xfrm>
            <a:off x="1013696" y="465600"/>
            <a:ext cx="67461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Uppvärmning</a:t>
            </a:r>
            <a:endParaRPr>
              <a:latin typeface="Arial"/>
              <a:ea typeface="Arial"/>
              <a:cs typeface="Arial"/>
              <a:sym typeface="Arial"/>
            </a:endParaRPr>
          </a:p>
        </p:txBody>
      </p:sp>
      <p:grpSp>
        <p:nvGrpSpPr>
          <p:cNvPr id="111" name="Google Shape;111;p4"/>
          <p:cNvGrpSpPr/>
          <p:nvPr/>
        </p:nvGrpSpPr>
        <p:grpSpPr>
          <a:xfrm>
            <a:off x="8128423" y="5148655"/>
            <a:ext cx="3790738" cy="984470"/>
            <a:chOff x="8079261" y="718632"/>
            <a:chExt cx="3790738" cy="984470"/>
          </a:xfrm>
        </p:grpSpPr>
        <p:sp>
          <p:nvSpPr>
            <p:cNvPr id="112" name="Google Shape;112;p4"/>
            <p:cNvSpPr/>
            <p:nvPr/>
          </p:nvSpPr>
          <p:spPr>
            <a:xfrm>
              <a:off x="8079261" y="718632"/>
              <a:ext cx="3768840" cy="984470"/>
            </a:xfrm>
            <a:custGeom>
              <a:rect b="b" l="l" r="r" t="t"/>
              <a:pathLst>
                <a:path extrusionOk="0" fill="none" h="984470" w="3768840">
                  <a:moveTo>
                    <a:pt x="0" y="0"/>
                  </a:moveTo>
                  <a:cubicBezTo>
                    <a:pt x="211033" y="-18479"/>
                    <a:pt x="446065" y="15658"/>
                    <a:pt x="703517" y="0"/>
                  </a:cubicBezTo>
                  <a:cubicBezTo>
                    <a:pt x="960969" y="-15658"/>
                    <a:pt x="1099648" y="-22318"/>
                    <a:pt x="1218592" y="0"/>
                  </a:cubicBezTo>
                  <a:cubicBezTo>
                    <a:pt x="1337536" y="22318"/>
                    <a:pt x="1583301" y="-20375"/>
                    <a:pt x="1846732" y="0"/>
                  </a:cubicBezTo>
                  <a:cubicBezTo>
                    <a:pt x="2110163" y="20375"/>
                    <a:pt x="2262603" y="-13129"/>
                    <a:pt x="2437183" y="0"/>
                  </a:cubicBezTo>
                  <a:cubicBezTo>
                    <a:pt x="2611763" y="13129"/>
                    <a:pt x="2838795" y="13522"/>
                    <a:pt x="3065323" y="0"/>
                  </a:cubicBezTo>
                  <a:cubicBezTo>
                    <a:pt x="3291851" y="-13522"/>
                    <a:pt x="3480560" y="29541"/>
                    <a:pt x="3768840" y="0"/>
                  </a:cubicBezTo>
                  <a:cubicBezTo>
                    <a:pt x="3775352" y="170237"/>
                    <a:pt x="3764641" y="341521"/>
                    <a:pt x="3768840" y="472546"/>
                  </a:cubicBezTo>
                  <a:cubicBezTo>
                    <a:pt x="3773039" y="603571"/>
                    <a:pt x="3752188" y="730156"/>
                    <a:pt x="3768840" y="984470"/>
                  </a:cubicBezTo>
                  <a:cubicBezTo>
                    <a:pt x="3628778" y="1001628"/>
                    <a:pt x="3413006" y="972551"/>
                    <a:pt x="3103012" y="984470"/>
                  </a:cubicBezTo>
                  <a:cubicBezTo>
                    <a:pt x="2793018" y="996389"/>
                    <a:pt x="2783050" y="991336"/>
                    <a:pt x="2512560" y="984470"/>
                  </a:cubicBezTo>
                  <a:cubicBezTo>
                    <a:pt x="2242070" y="977604"/>
                    <a:pt x="2162408" y="989081"/>
                    <a:pt x="1997485" y="984470"/>
                  </a:cubicBezTo>
                  <a:cubicBezTo>
                    <a:pt x="1832563" y="979859"/>
                    <a:pt x="1700187" y="960192"/>
                    <a:pt x="1482410" y="984470"/>
                  </a:cubicBezTo>
                  <a:cubicBezTo>
                    <a:pt x="1264633" y="1008748"/>
                    <a:pt x="959460" y="963856"/>
                    <a:pt x="816582" y="984470"/>
                  </a:cubicBezTo>
                  <a:cubicBezTo>
                    <a:pt x="673704" y="1005084"/>
                    <a:pt x="374099" y="1013696"/>
                    <a:pt x="0" y="984470"/>
                  </a:cubicBezTo>
                  <a:cubicBezTo>
                    <a:pt x="9452" y="768095"/>
                    <a:pt x="1394" y="669336"/>
                    <a:pt x="0" y="511924"/>
                  </a:cubicBezTo>
                  <a:cubicBezTo>
                    <a:pt x="-1394" y="354512"/>
                    <a:pt x="-6816" y="234609"/>
                    <a:pt x="0" y="0"/>
                  </a:cubicBezTo>
                  <a:close/>
                </a:path>
                <a:path extrusionOk="0" h="984470" w="3768840">
                  <a:moveTo>
                    <a:pt x="0" y="0"/>
                  </a:moveTo>
                  <a:cubicBezTo>
                    <a:pt x="159619" y="-2831"/>
                    <a:pt x="289016" y="-13968"/>
                    <a:pt x="515075" y="0"/>
                  </a:cubicBezTo>
                  <a:cubicBezTo>
                    <a:pt x="741134" y="13968"/>
                    <a:pt x="794411" y="-22349"/>
                    <a:pt x="1030150" y="0"/>
                  </a:cubicBezTo>
                  <a:cubicBezTo>
                    <a:pt x="1265890" y="22349"/>
                    <a:pt x="1433200" y="17466"/>
                    <a:pt x="1582913" y="0"/>
                  </a:cubicBezTo>
                  <a:cubicBezTo>
                    <a:pt x="1732626" y="-17466"/>
                    <a:pt x="1955733" y="10227"/>
                    <a:pt x="2286430" y="0"/>
                  </a:cubicBezTo>
                  <a:cubicBezTo>
                    <a:pt x="2617127" y="-10227"/>
                    <a:pt x="2720842" y="25385"/>
                    <a:pt x="2914570" y="0"/>
                  </a:cubicBezTo>
                  <a:cubicBezTo>
                    <a:pt x="3108298" y="-25385"/>
                    <a:pt x="3388038" y="13518"/>
                    <a:pt x="3768840" y="0"/>
                  </a:cubicBezTo>
                  <a:cubicBezTo>
                    <a:pt x="3769320" y="102901"/>
                    <a:pt x="3749654" y="271449"/>
                    <a:pt x="3768840" y="472546"/>
                  </a:cubicBezTo>
                  <a:cubicBezTo>
                    <a:pt x="3788026" y="673643"/>
                    <a:pt x="3750301" y="779499"/>
                    <a:pt x="3768840" y="984470"/>
                  </a:cubicBezTo>
                  <a:cubicBezTo>
                    <a:pt x="3597672" y="1004337"/>
                    <a:pt x="3280621" y="965871"/>
                    <a:pt x="3065323" y="984470"/>
                  </a:cubicBezTo>
                  <a:cubicBezTo>
                    <a:pt x="2850025" y="1003069"/>
                    <a:pt x="2561148" y="969471"/>
                    <a:pt x="2399495" y="984470"/>
                  </a:cubicBezTo>
                  <a:cubicBezTo>
                    <a:pt x="2237842" y="999469"/>
                    <a:pt x="2051420" y="998773"/>
                    <a:pt x="1846732" y="984470"/>
                  </a:cubicBezTo>
                  <a:cubicBezTo>
                    <a:pt x="1642044" y="970167"/>
                    <a:pt x="1301228" y="973414"/>
                    <a:pt x="1143215" y="984470"/>
                  </a:cubicBezTo>
                  <a:cubicBezTo>
                    <a:pt x="985202" y="995526"/>
                    <a:pt x="813129" y="995653"/>
                    <a:pt x="552763" y="984470"/>
                  </a:cubicBezTo>
                  <a:cubicBezTo>
                    <a:pt x="292397" y="973287"/>
                    <a:pt x="174230" y="971640"/>
                    <a:pt x="0" y="984470"/>
                  </a:cubicBezTo>
                  <a:cubicBezTo>
                    <a:pt x="-23181" y="755874"/>
                    <a:pt x="9334" y="619693"/>
                    <a:pt x="0" y="502080"/>
                  </a:cubicBezTo>
                  <a:cubicBezTo>
                    <a:pt x="-9334" y="384467"/>
                    <a:pt x="12006" y="19441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3" name="Google Shape;113;p4"/>
            <p:cNvSpPr txBox="1"/>
            <p:nvPr/>
          </p:nvSpPr>
          <p:spPr>
            <a:xfrm>
              <a:off x="8169539" y="841535"/>
              <a:ext cx="370046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Tänk utanför boxen!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Vad betyder det och varför är det viktigt tro?</a:t>
              </a:r>
              <a:endParaRPr b="0" i="0" sz="1400" u="none" cap="none" strike="noStrike">
                <a:solidFill>
                  <a:srgbClr val="000000"/>
                </a:solidFill>
                <a:latin typeface="Arial"/>
                <a:ea typeface="Arial"/>
                <a:cs typeface="Arial"/>
                <a:sym typeface="Arial"/>
              </a:endParaRPr>
            </a:p>
          </p:txBody>
        </p:sp>
      </p:grpSp>
      <p:pic>
        <p:nvPicPr>
          <p:cNvPr id="114" name="Google Shape;114;p4"/>
          <p:cNvPicPr preferRelativeResize="0"/>
          <p:nvPr/>
        </p:nvPicPr>
        <p:blipFill rotWithShape="1">
          <a:blip r:embed="rId3">
            <a:alphaModFix/>
          </a:blip>
          <a:srcRect b="-849" l="-8372" r="-15850" t="850"/>
          <a:stretch/>
        </p:blipFill>
        <p:spPr>
          <a:xfrm>
            <a:off x="4865000" y="4780374"/>
            <a:ext cx="2557001" cy="1450225"/>
          </a:xfrm>
          <a:prstGeom prst="rect">
            <a:avLst/>
          </a:prstGeom>
          <a:noFill/>
          <a:ln>
            <a:noFill/>
          </a:ln>
        </p:spPr>
      </p:pic>
      <p:pic>
        <p:nvPicPr>
          <p:cNvPr id="115" name="Google Shape;115;p4"/>
          <p:cNvPicPr preferRelativeResize="0"/>
          <p:nvPr/>
        </p:nvPicPr>
        <p:blipFill rotWithShape="1">
          <a:blip r:embed="rId4">
            <a:alphaModFix/>
          </a:blip>
          <a:srcRect b="219" l="0" r="0" t="228"/>
          <a:stretch/>
        </p:blipFill>
        <p:spPr>
          <a:xfrm>
            <a:off x="4864998" y="3463554"/>
            <a:ext cx="2557001" cy="1073179"/>
          </a:xfrm>
          <a:prstGeom prst="rect">
            <a:avLst/>
          </a:prstGeom>
          <a:noFill/>
          <a:ln>
            <a:noFill/>
          </a:ln>
        </p:spPr>
      </p:pic>
      <p:pic>
        <p:nvPicPr>
          <p:cNvPr id="116" name="Google Shape;116;p4"/>
          <p:cNvPicPr preferRelativeResize="0"/>
          <p:nvPr/>
        </p:nvPicPr>
        <p:blipFill rotWithShape="1">
          <a:blip r:embed="rId5">
            <a:alphaModFix/>
          </a:blip>
          <a:srcRect b="0" l="-16312" r="-16312" t="0"/>
          <a:stretch/>
        </p:blipFill>
        <p:spPr>
          <a:xfrm>
            <a:off x="4864999" y="1957611"/>
            <a:ext cx="2557000" cy="1115624"/>
          </a:xfrm>
          <a:prstGeom prst="rect">
            <a:avLst/>
          </a:prstGeom>
          <a:noFill/>
          <a:ln>
            <a:noFill/>
          </a:ln>
        </p:spPr>
      </p:pic>
      <p:pic>
        <p:nvPicPr>
          <p:cNvPr id="117" name="Google Shape;117;p4"/>
          <p:cNvPicPr preferRelativeResize="0"/>
          <p:nvPr/>
        </p:nvPicPr>
        <p:blipFill rotWithShape="1">
          <a:blip r:embed="rId6">
            <a:alphaModFix/>
          </a:blip>
          <a:srcRect b="0" l="0" r="0" t="0"/>
          <a:stretch/>
        </p:blipFill>
        <p:spPr>
          <a:xfrm>
            <a:off x="8603650" y="185300"/>
            <a:ext cx="3257550" cy="609600"/>
          </a:xfrm>
          <a:prstGeom prst="rect">
            <a:avLst/>
          </a:prstGeom>
          <a:noFill/>
          <a:ln>
            <a:noFill/>
          </a:ln>
        </p:spPr>
      </p:pic>
      <p:grpSp>
        <p:nvGrpSpPr>
          <p:cNvPr id="118" name="Google Shape;118;p4"/>
          <p:cNvGrpSpPr/>
          <p:nvPr/>
        </p:nvGrpSpPr>
        <p:grpSpPr>
          <a:xfrm>
            <a:off x="8127744" y="1495182"/>
            <a:ext cx="2764882" cy="2767273"/>
            <a:chOff x="8773305" y="2013106"/>
            <a:chExt cx="2764882" cy="2767273"/>
          </a:xfrm>
        </p:grpSpPr>
        <p:sp>
          <p:nvSpPr>
            <p:cNvPr id="119" name="Google Shape;119;p4"/>
            <p:cNvSpPr/>
            <p:nvPr/>
          </p:nvSpPr>
          <p:spPr>
            <a:xfrm rot="-880922">
              <a:off x="8826274" y="2267275"/>
              <a:ext cx="2094241" cy="687781"/>
            </a:xfrm>
            <a:custGeom>
              <a:rect b="b" l="l" r="r" t="t"/>
              <a:pathLst>
                <a:path extrusionOk="0" fill="none" h="628205" w="1919819">
                  <a:moveTo>
                    <a:pt x="0" y="0"/>
                  </a:moveTo>
                  <a:cubicBezTo>
                    <a:pt x="249226" y="26770"/>
                    <a:pt x="321840" y="-751"/>
                    <a:pt x="620741" y="0"/>
                  </a:cubicBezTo>
                  <a:cubicBezTo>
                    <a:pt x="919642" y="751"/>
                    <a:pt x="1117387" y="11475"/>
                    <a:pt x="1260681" y="0"/>
                  </a:cubicBezTo>
                  <a:cubicBezTo>
                    <a:pt x="1403975" y="-11475"/>
                    <a:pt x="1673324" y="6059"/>
                    <a:pt x="1919819" y="0"/>
                  </a:cubicBezTo>
                  <a:cubicBezTo>
                    <a:pt x="1928178" y="187535"/>
                    <a:pt x="1908049" y="411238"/>
                    <a:pt x="1919819" y="628205"/>
                  </a:cubicBezTo>
                  <a:cubicBezTo>
                    <a:pt x="1649465" y="654250"/>
                    <a:pt x="1411101" y="599111"/>
                    <a:pt x="1279879" y="628205"/>
                  </a:cubicBezTo>
                  <a:cubicBezTo>
                    <a:pt x="1148657" y="657299"/>
                    <a:pt x="839854" y="611952"/>
                    <a:pt x="620741" y="628205"/>
                  </a:cubicBezTo>
                  <a:cubicBezTo>
                    <a:pt x="401628" y="644458"/>
                    <a:pt x="126273" y="635499"/>
                    <a:pt x="0" y="628205"/>
                  </a:cubicBezTo>
                  <a:cubicBezTo>
                    <a:pt x="-12184" y="414199"/>
                    <a:pt x="-24724" y="142202"/>
                    <a:pt x="0" y="0"/>
                  </a:cubicBezTo>
                  <a:close/>
                </a:path>
                <a:path extrusionOk="0" h="628205" w="1919819">
                  <a:moveTo>
                    <a:pt x="0" y="0"/>
                  </a:moveTo>
                  <a:cubicBezTo>
                    <a:pt x="166921" y="-9706"/>
                    <a:pt x="345550" y="7798"/>
                    <a:pt x="639940" y="0"/>
                  </a:cubicBezTo>
                  <a:cubicBezTo>
                    <a:pt x="934330" y="-7798"/>
                    <a:pt x="1013431" y="21272"/>
                    <a:pt x="1279879" y="0"/>
                  </a:cubicBezTo>
                  <a:cubicBezTo>
                    <a:pt x="1546327" y="-21272"/>
                    <a:pt x="1640483" y="-13237"/>
                    <a:pt x="1919819" y="0"/>
                  </a:cubicBezTo>
                  <a:cubicBezTo>
                    <a:pt x="1908077" y="289877"/>
                    <a:pt x="1924741" y="450659"/>
                    <a:pt x="1919819" y="628205"/>
                  </a:cubicBezTo>
                  <a:cubicBezTo>
                    <a:pt x="1661555" y="644833"/>
                    <a:pt x="1560169" y="650145"/>
                    <a:pt x="1279879" y="628205"/>
                  </a:cubicBezTo>
                  <a:cubicBezTo>
                    <a:pt x="999589" y="606265"/>
                    <a:pt x="848034" y="622921"/>
                    <a:pt x="697534" y="628205"/>
                  </a:cubicBezTo>
                  <a:cubicBezTo>
                    <a:pt x="547034" y="633489"/>
                    <a:pt x="219397" y="640303"/>
                    <a:pt x="0" y="628205"/>
                  </a:cubicBezTo>
                  <a:cubicBezTo>
                    <a:pt x="-3152" y="493876"/>
                    <a:pt x="-6043" y="278268"/>
                    <a:pt x="0" y="0"/>
                  </a:cubicBezTo>
                  <a:close/>
                </a:path>
              </a:pathLst>
            </a:custGeom>
            <a:solidFill>
              <a:schemeClr val="lt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Alla gör på olika sätt </a:t>
              </a: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och allas sätt är rätt!</a:t>
              </a:r>
              <a:endParaRPr b="0" i="0" sz="1400" u="none" cap="none" strike="noStrike">
                <a:solidFill>
                  <a:schemeClr val="dk1"/>
                </a:solidFill>
                <a:latin typeface="Arial"/>
                <a:ea typeface="Arial"/>
                <a:cs typeface="Arial"/>
                <a:sym typeface="Arial"/>
              </a:endParaRPr>
            </a:p>
          </p:txBody>
        </p:sp>
        <p:pic>
          <p:nvPicPr>
            <p:cNvPr id="120" name="Google Shape;120;p4"/>
            <p:cNvPicPr preferRelativeResize="0"/>
            <p:nvPr/>
          </p:nvPicPr>
          <p:blipFill rotWithShape="1">
            <a:blip r:embed="rId7">
              <a:alphaModFix/>
            </a:blip>
            <a:srcRect b="0" l="0" r="0" t="0"/>
            <a:stretch/>
          </p:blipFill>
          <p:spPr>
            <a:xfrm>
              <a:off x="9687190" y="2886210"/>
              <a:ext cx="1850997" cy="1894169"/>
            </a:xfrm>
            <a:prstGeom prst="rect">
              <a:avLst/>
            </a:prstGeom>
            <a:noFill/>
            <a:ln>
              <a:noFill/>
            </a:ln>
          </p:spPr>
        </p:pic>
      </p:grpSp>
      <p:pic>
        <p:nvPicPr>
          <p:cNvPr id="121" name="Google Shape;121;p4"/>
          <p:cNvPicPr preferRelativeResize="0"/>
          <p:nvPr/>
        </p:nvPicPr>
        <p:blipFill rotWithShape="1">
          <a:blip r:embed="rId8">
            <a:alphaModFix/>
          </a:blip>
          <a:srcRect b="0" l="0" r="0" t="0"/>
          <a:stretch/>
        </p:blipFill>
        <p:spPr>
          <a:xfrm rot="-487627">
            <a:off x="11006678" y="4563980"/>
            <a:ext cx="775762" cy="1169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5395150" y="888335"/>
            <a:ext cx="485566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Problemlådan</a:t>
            </a:r>
            <a:endParaRPr>
              <a:latin typeface="Arial"/>
              <a:ea typeface="Arial"/>
              <a:cs typeface="Arial"/>
              <a:sym typeface="Arial"/>
            </a:endParaRPr>
          </a:p>
        </p:txBody>
      </p:sp>
      <p:sp>
        <p:nvSpPr>
          <p:cNvPr id="128" name="Google Shape;128;p5"/>
          <p:cNvSpPr txBox="1"/>
          <p:nvPr/>
        </p:nvSpPr>
        <p:spPr>
          <a:xfrm rot="-599005">
            <a:off x="2468623" y="3056064"/>
            <a:ext cx="2341575"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i="1" lang="sv-SE" sz="2000" u="none" cap="none" strike="noStrike">
                <a:solidFill>
                  <a:schemeClr val="dk1"/>
                </a:solidFill>
                <a:latin typeface="Arial"/>
                <a:ea typeface="Arial"/>
                <a:cs typeface="Arial"/>
                <a:sym typeface="Arial"/>
              </a:rPr>
              <a:t>Problemlådan</a:t>
            </a:r>
            <a:endParaRPr b="0" i="0" sz="2000" u="none" cap="none" strike="noStrike">
              <a:solidFill>
                <a:schemeClr val="dk1"/>
              </a:solidFill>
              <a:latin typeface="Arial"/>
              <a:ea typeface="Arial"/>
              <a:cs typeface="Arial"/>
              <a:sym typeface="Arial"/>
            </a:endParaRPr>
          </a:p>
        </p:txBody>
      </p:sp>
      <p:pic>
        <p:nvPicPr>
          <p:cNvPr id="129" name="Google Shape;129;p5"/>
          <p:cNvPicPr preferRelativeResize="0"/>
          <p:nvPr/>
        </p:nvPicPr>
        <p:blipFill rotWithShape="1">
          <a:blip r:embed="rId3">
            <a:alphaModFix/>
          </a:blip>
          <a:srcRect b="0" l="0" r="2610" t="0"/>
          <a:stretch/>
        </p:blipFill>
        <p:spPr>
          <a:xfrm>
            <a:off x="847275" y="1345125"/>
            <a:ext cx="3925725" cy="4257350"/>
          </a:xfrm>
          <a:prstGeom prst="rect">
            <a:avLst/>
          </a:prstGeom>
          <a:noFill/>
          <a:ln>
            <a:noFill/>
          </a:ln>
        </p:spPr>
      </p:pic>
      <p:sp>
        <p:nvSpPr>
          <p:cNvPr id="130" name="Google Shape;130;p5"/>
          <p:cNvSpPr txBox="1"/>
          <p:nvPr/>
        </p:nvSpPr>
        <p:spPr>
          <a:xfrm>
            <a:off x="5395150" y="2307334"/>
            <a:ext cx="64170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2000" u="none" cap="none" strike="noStrike">
                <a:solidFill>
                  <a:schemeClr val="dk1"/>
                </a:solidFill>
                <a:latin typeface="Arial"/>
                <a:ea typeface="Arial"/>
                <a:cs typeface="Arial"/>
                <a:sym typeface="Arial"/>
              </a:rPr>
              <a:t>Vem ser du framför dig när du letar problem? </a:t>
            </a:r>
            <a:br>
              <a:rPr b="0" i="0" lang="sv-SE" sz="2000" u="none" cap="none" strike="noStrike">
                <a:solidFill>
                  <a:schemeClr val="dk1"/>
                </a:solidFill>
                <a:latin typeface="Arial"/>
                <a:ea typeface="Arial"/>
                <a:cs typeface="Arial"/>
                <a:sym typeface="Arial"/>
              </a:rPr>
            </a:br>
            <a:r>
              <a:rPr b="0" i="0" lang="sv-SE" sz="2000" u="none" cap="none" strike="noStrike">
                <a:solidFill>
                  <a:schemeClr val="dk1"/>
                </a:solidFill>
                <a:latin typeface="Arial"/>
                <a:ea typeface="Arial"/>
                <a:cs typeface="Arial"/>
                <a:sym typeface="Arial"/>
              </a:rPr>
              <a:t>En Tekprenör reflekterar över genus och samhällsnormer i sin problemlösningsprocess.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2000" u="none" cap="none" strike="noStrike">
                <a:solidFill>
                  <a:schemeClr val="dk1"/>
                </a:solidFill>
                <a:latin typeface="Arial"/>
                <a:ea typeface="Arial"/>
                <a:cs typeface="Arial"/>
                <a:sym typeface="Arial"/>
              </a:rPr>
              <a:t>Design, reklam, ordval och material påverkar vem som i slutändan känner att en produkt eller en lösning är till för dem.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2000" u="none" cap="none" strike="noStrike">
                <a:solidFill>
                  <a:schemeClr val="dk1"/>
                </a:solidFill>
                <a:latin typeface="Arial"/>
                <a:ea typeface="Arial"/>
                <a:cs typeface="Arial"/>
                <a:sym typeface="Arial"/>
              </a:rPr>
              <a:t>Uppmuntra ALLA elever i ditt klassrum att ta plats och ge plats.</a:t>
            </a:r>
            <a:endParaRPr b="0" i="0" sz="2000" u="none" cap="none" strike="noStrike">
              <a:solidFill>
                <a:schemeClr val="dk1"/>
              </a:solidFill>
              <a:latin typeface="Arial"/>
              <a:ea typeface="Arial"/>
              <a:cs typeface="Arial"/>
              <a:sym typeface="Arial"/>
            </a:endParaRPr>
          </a:p>
        </p:txBody>
      </p:sp>
      <p:pic>
        <p:nvPicPr>
          <p:cNvPr id="131" name="Google Shape;131;p5"/>
          <p:cNvPicPr preferRelativeResize="0"/>
          <p:nvPr/>
        </p:nvPicPr>
        <p:blipFill rotWithShape="1">
          <a:blip r:embed="rId4">
            <a:alphaModFix/>
          </a:blip>
          <a:srcRect b="0" l="0" r="0" t="0"/>
          <a:stretch/>
        </p:blipFill>
        <p:spPr>
          <a:xfrm>
            <a:off x="8603650" y="185300"/>
            <a:ext cx="3257550" cy="6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07000"/>
              </a:lnSpc>
              <a:spcBef>
                <a:spcPts val="0"/>
              </a:spcBef>
              <a:spcAft>
                <a:spcPts val="0"/>
              </a:spcAft>
              <a:buClr>
                <a:srgbClr val="000000"/>
              </a:buClr>
              <a:buSzPts val="2400"/>
              <a:buNone/>
            </a:pPr>
            <a:r>
              <a:rPr lang="sv-SE" sz="2000">
                <a:solidFill>
                  <a:srgbClr val="000000"/>
                </a:solidFill>
                <a:latin typeface="Arial"/>
                <a:ea typeface="Arial"/>
                <a:cs typeface="Arial"/>
                <a:sym typeface="Arial"/>
              </a:rPr>
              <a:t>Så här fyller du fyller i ett Problemkort.</a:t>
            </a:r>
            <a:endParaRPr sz="2000">
              <a:latin typeface="Arial"/>
              <a:ea typeface="Arial"/>
              <a:cs typeface="Arial"/>
              <a:sym typeface="Arial"/>
            </a:endParaRPr>
          </a:p>
          <a:p>
            <a:pPr indent="0" lvl="0" marL="0" rtl="0" algn="l">
              <a:lnSpc>
                <a:spcPct val="107000"/>
              </a:lnSpc>
              <a:spcBef>
                <a:spcPts val="1800"/>
              </a:spcBef>
              <a:spcAft>
                <a:spcPts val="0"/>
              </a:spcAft>
              <a:buClr>
                <a:srgbClr val="000000"/>
              </a:buClr>
              <a:buSzPts val="2800"/>
              <a:buNone/>
            </a:pPr>
            <a:br>
              <a:rPr b="1" lang="sv-SE" sz="2800">
                <a:solidFill>
                  <a:srgbClr val="000000"/>
                </a:solidFill>
                <a:latin typeface="Arial"/>
                <a:ea typeface="Arial"/>
                <a:cs typeface="Arial"/>
                <a:sym typeface="Arial"/>
              </a:rPr>
            </a:br>
            <a:r>
              <a:rPr b="1" lang="sv-SE" sz="2000">
                <a:solidFill>
                  <a:srgbClr val="000000"/>
                </a:solidFill>
                <a:latin typeface="Arial"/>
                <a:ea typeface="Arial"/>
                <a:cs typeface="Arial"/>
                <a:sym typeface="Arial"/>
              </a:rPr>
              <a:t>“Sätt på dig” problemlösarglasögonen och samla </a:t>
            </a:r>
            <a:br>
              <a:rPr b="1" lang="sv-SE" sz="2000">
                <a:solidFill>
                  <a:srgbClr val="000000"/>
                </a:solidFill>
                <a:latin typeface="Arial"/>
                <a:ea typeface="Arial"/>
                <a:cs typeface="Arial"/>
                <a:sym typeface="Arial"/>
              </a:rPr>
            </a:br>
            <a:r>
              <a:rPr b="1" lang="sv-SE" sz="2000">
                <a:solidFill>
                  <a:srgbClr val="000000"/>
                </a:solidFill>
                <a:latin typeface="Arial"/>
                <a:ea typeface="Arial"/>
                <a:cs typeface="Arial"/>
                <a:sym typeface="Arial"/>
              </a:rPr>
              <a:t>vardagsproblem som du vill lösa. Ta med dig dem till nästa lektion!</a:t>
            </a:r>
            <a:r>
              <a:rPr lang="sv-SE" sz="2000">
                <a:solidFill>
                  <a:srgbClr val="000000"/>
                </a:solidFill>
                <a:latin typeface="Arial"/>
                <a:ea typeface="Arial"/>
                <a:cs typeface="Arial"/>
                <a:sym typeface="Arial"/>
              </a:rPr>
              <a:t> </a:t>
            </a:r>
            <a:endParaRPr sz="2000">
              <a:latin typeface="Arial"/>
              <a:ea typeface="Arial"/>
              <a:cs typeface="Arial"/>
              <a:sym typeface="Arial"/>
            </a:endParaRPr>
          </a:p>
          <a:p>
            <a:pPr indent="0" lvl="0" marL="0" rtl="0" algn="l">
              <a:lnSpc>
                <a:spcPct val="107000"/>
              </a:lnSpc>
              <a:spcBef>
                <a:spcPts val="1800"/>
              </a:spcBef>
              <a:spcAft>
                <a:spcPts val="0"/>
              </a:spcAft>
              <a:buClr>
                <a:srgbClr val="000000"/>
              </a:buClr>
              <a:buSzPts val="2400"/>
              <a:buNone/>
            </a:pPr>
            <a:br>
              <a:rPr lang="sv-SE" sz="2000">
                <a:solidFill>
                  <a:srgbClr val="000000"/>
                </a:solidFill>
                <a:latin typeface="Arial"/>
                <a:ea typeface="Arial"/>
                <a:cs typeface="Arial"/>
                <a:sym typeface="Arial"/>
              </a:rPr>
            </a:br>
            <a:r>
              <a:rPr lang="sv-SE" sz="2000">
                <a:solidFill>
                  <a:srgbClr val="000000"/>
                </a:solidFill>
                <a:latin typeface="Arial"/>
                <a:ea typeface="Arial"/>
                <a:cs typeface="Arial"/>
                <a:sym typeface="Arial"/>
              </a:rPr>
              <a:t>Dokumentera vardagsproblemen på vilket sätt du vill. </a:t>
            </a:r>
            <a:br>
              <a:rPr lang="sv-SE" sz="2000">
                <a:solidFill>
                  <a:srgbClr val="000000"/>
                </a:solidFill>
                <a:latin typeface="Arial"/>
                <a:ea typeface="Arial"/>
                <a:cs typeface="Arial"/>
                <a:sym typeface="Arial"/>
              </a:rPr>
            </a:br>
            <a:r>
              <a:rPr lang="sv-SE" sz="2000">
                <a:solidFill>
                  <a:srgbClr val="000000"/>
                </a:solidFill>
                <a:latin typeface="Arial"/>
                <a:ea typeface="Arial"/>
                <a:cs typeface="Arial"/>
                <a:sym typeface="Arial"/>
              </a:rPr>
              <a:t>Ta kort, skriv, rita och tag med till nästa lektion då du ska</a:t>
            </a:r>
            <a:br>
              <a:rPr lang="sv-SE" sz="2000">
                <a:solidFill>
                  <a:srgbClr val="000000"/>
                </a:solidFill>
                <a:latin typeface="Arial"/>
                <a:ea typeface="Arial"/>
                <a:cs typeface="Arial"/>
                <a:sym typeface="Arial"/>
              </a:rPr>
            </a:br>
            <a:r>
              <a:rPr lang="sv-SE" sz="2000">
                <a:solidFill>
                  <a:srgbClr val="000000"/>
                </a:solidFill>
                <a:latin typeface="Arial"/>
                <a:ea typeface="Arial"/>
                <a:cs typeface="Arial"/>
                <a:sym typeface="Arial"/>
              </a:rPr>
              <a:t>fylla i ett Problemkort för varje problem du hittat.</a:t>
            </a:r>
            <a:endParaRPr sz="2000">
              <a:latin typeface="Arial"/>
              <a:ea typeface="Arial"/>
              <a:cs typeface="Arial"/>
              <a:sym typeface="Arial"/>
            </a:endParaRPr>
          </a:p>
        </p:txBody>
      </p:sp>
      <p:sp>
        <p:nvSpPr>
          <p:cNvPr id="138" name="Google Shape;13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Problemjakt</a:t>
            </a:r>
            <a:endParaRPr>
              <a:latin typeface="Arial"/>
              <a:ea typeface="Arial"/>
              <a:cs typeface="Arial"/>
              <a:sym typeface="Arial"/>
            </a:endParaRPr>
          </a:p>
        </p:txBody>
      </p:sp>
      <p:pic>
        <p:nvPicPr>
          <p:cNvPr id="139" name="Google Shape;139;p7"/>
          <p:cNvPicPr preferRelativeResize="0"/>
          <p:nvPr/>
        </p:nvPicPr>
        <p:blipFill rotWithShape="1">
          <a:blip r:embed="rId3">
            <a:alphaModFix/>
          </a:blip>
          <a:srcRect b="0" l="0" r="0" t="0"/>
          <a:stretch/>
        </p:blipFill>
        <p:spPr>
          <a:xfrm>
            <a:off x="9358628" y="3164704"/>
            <a:ext cx="1207240" cy="500298"/>
          </a:xfrm>
          <a:prstGeom prst="rect">
            <a:avLst/>
          </a:prstGeom>
          <a:noFill/>
          <a:ln>
            <a:noFill/>
          </a:ln>
        </p:spPr>
      </p:pic>
      <p:grpSp>
        <p:nvGrpSpPr>
          <p:cNvPr id="140" name="Google Shape;140;p7"/>
          <p:cNvGrpSpPr/>
          <p:nvPr/>
        </p:nvGrpSpPr>
        <p:grpSpPr>
          <a:xfrm>
            <a:off x="8764157" y="5139035"/>
            <a:ext cx="2936552" cy="984470"/>
            <a:chOff x="9210637" y="718632"/>
            <a:chExt cx="2637464" cy="984470"/>
          </a:xfrm>
        </p:grpSpPr>
        <p:sp>
          <p:nvSpPr>
            <p:cNvPr id="141" name="Google Shape;141;p7"/>
            <p:cNvSpPr/>
            <p:nvPr/>
          </p:nvSpPr>
          <p:spPr>
            <a:xfrm>
              <a:off x="9210637" y="718632"/>
              <a:ext cx="2637464" cy="984470"/>
            </a:xfrm>
            <a:custGeom>
              <a:rect b="b" l="l" r="r" t="t"/>
              <a:pathLst>
                <a:path extrusionOk="0" fill="none" h="984470" w="2637464">
                  <a:moveTo>
                    <a:pt x="0" y="0"/>
                  </a:moveTo>
                  <a:cubicBezTo>
                    <a:pt x="294180" y="-15772"/>
                    <a:pt x="387443" y="10182"/>
                    <a:pt x="632991" y="0"/>
                  </a:cubicBezTo>
                  <a:cubicBezTo>
                    <a:pt x="878539" y="-10182"/>
                    <a:pt x="994952" y="29721"/>
                    <a:pt x="1318732" y="0"/>
                  </a:cubicBezTo>
                  <a:cubicBezTo>
                    <a:pt x="1642512" y="-29721"/>
                    <a:pt x="1843706" y="-18235"/>
                    <a:pt x="1978098" y="0"/>
                  </a:cubicBezTo>
                  <a:cubicBezTo>
                    <a:pt x="2112490" y="18235"/>
                    <a:pt x="2380932" y="776"/>
                    <a:pt x="2637464" y="0"/>
                  </a:cubicBezTo>
                  <a:cubicBezTo>
                    <a:pt x="2660306" y="136179"/>
                    <a:pt x="2649514" y="309279"/>
                    <a:pt x="2637464" y="492235"/>
                  </a:cubicBezTo>
                  <a:cubicBezTo>
                    <a:pt x="2625414" y="675191"/>
                    <a:pt x="2661466" y="883203"/>
                    <a:pt x="2637464" y="984470"/>
                  </a:cubicBezTo>
                  <a:cubicBezTo>
                    <a:pt x="2320393" y="970557"/>
                    <a:pt x="2211085" y="984119"/>
                    <a:pt x="1951723" y="984470"/>
                  </a:cubicBezTo>
                  <a:cubicBezTo>
                    <a:pt x="1692361" y="984821"/>
                    <a:pt x="1574638" y="971821"/>
                    <a:pt x="1371481" y="984470"/>
                  </a:cubicBezTo>
                  <a:cubicBezTo>
                    <a:pt x="1168324" y="997119"/>
                    <a:pt x="959134" y="1012588"/>
                    <a:pt x="791239" y="984470"/>
                  </a:cubicBezTo>
                  <a:cubicBezTo>
                    <a:pt x="623344" y="956352"/>
                    <a:pt x="357062" y="1007525"/>
                    <a:pt x="0" y="984470"/>
                  </a:cubicBezTo>
                  <a:cubicBezTo>
                    <a:pt x="-9027" y="748364"/>
                    <a:pt x="18668" y="735686"/>
                    <a:pt x="0" y="492235"/>
                  </a:cubicBezTo>
                  <a:cubicBezTo>
                    <a:pt x="-18668" y="248785"/>
                    <a:pt x="-10208" y="219524"/>
                    <a:pt x="0" y="0"/>
                  </a:cubicBezTo>
                  <a:close/>
                </a:path>
                <a:path extrusionOk="0" h="984470" w="2637464">
                  <a:moveTo>
                    <a:pt x="0" y="0"/>
                  </a:moveTo>
                  <a:cubicBezTo>
                    <a:pt x="196923" y="-26980"/>
                    <a:pt x="461174" y="-11576"/>
                    <a:pt x="580242" y="0"/>
                  </a:cubicBezTo>
                  <a:cubicBezTo>
                    <a:pt x="699310" y="11576"/>
                    <a:pt x="878468" y="19705"/>
                    <a:pt x="1160484" y="0"/>
                  </a:cubicBezTo>
                  <a:cubicBezTo>
                    <a:pt x="1442500" y="-19705"/>
                    <a:pt x="1624378" y="21659"/>
                    <a:pt x="1767101" y="0"/>
                  </a:cubicBezTo>
                  <a:cubicBezTo>
                    <a:pt x="1909824" y="-21659"/>
                    <a:pt x="2394974" y="20244"/>
                    <a:pt x="2637464" y="0"/>
                  </a:cubicBezTo>
                  <a:cubicBezTo>
                    <a:pt x="2636907" y="242764"/>
                    <a:pt x="2646574" y="263616"/>
                    <a:pt x="2637464" y="492235"/>
                  </a:cubicBezTo>
                  <a:cubicBezTo>
                    <a:pt x="2628354" y="720854"/>
                    <a:pt x="2619070" y="884969"/>
                    <a:pt x="2637464" y="984470"/>
                  </a:cubicBezTo>
                  <a:cubicBezTo>
                    <a:pt x="2459366" y="956053"/>
                    <a:pt x="2225855" y="984841"/>
                    <a:pt x="2004473" y="984470"/>
                  </a:cubicBezTo>
                  <a:cubicBezTo>
                    <a:pt x="1783091" y="984099"/>
                    <a:pt x="1623695" y="1010345"/>
                    <a:pt x="1397856" y="984470"/>
                  </a:cubicBezTo>
                  <a:cubicBezTo>
                    <a:pt x="1172017" y="958595"/>
                    <a:pt x="1024889" y="1012009"/>
                    <a:pt x="791239" y="984470"/>
                  </a:cubicBezTo>
                  <a:cubicBezTo>
                    <a:pt x="557589" y="956931"/>
                    <a:pt x="175688" y="968085"/>
                    <a:pt x="0" y="984470"/>
                  </a:cubicBezTo>
                  <a:cubicBezTo>
                    <a:pt x="6416" y="762054"/>
                    <a:pt x="5695" y="633145"/>
                    <a:pt x="0" y="511924"/>
                  </a:cubicBezTo>
                  <a:cubicBezTo>
                    <a:pt x="-5695" y="390703"/>
                    <a:pt x="9010" y="10648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2" name="Google Shape;142;p7"/>
            <p:cNvSpPr txBox="1"/>
            <p:nvPr/>
          </p:nvSpPr>
          <p:spPr>
            <a:xfrm>
              <a:off x="9342743" y="855596"/>
              <a:ext cx="25053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Vem har problem?</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När är det ett problem?</a:t>
              </a:r>
              <a:endParaRPr b="0" i="0" sz="1400" u="none" cap="none" strike="noStrike">
                <a:solidFill>
                  <a:srgbClr val="000000"/>
                </a:solidFill>
                <a:latin typeface="Arial"/>
                <a:ea typeface="Arial"/>
                <a:cs typeface="Arial"/>
                <a:sym typeface="Arial"/>
              </a:endParaRPr>
            </a:p>
          </p:txBody>
        </p:sp>
      </p:grpSp>
      <p:pic>
        <p:nvPicPr>
          <p:cNvPr id="143" name="Google Shape;143;p7"/>
          <p:cNvPicPr preferRelativeResize="0"/>
          <p:nvPr/>
        </p:nvPicPr>
        <p:blipFill rotWithShape="1">
          <a:blip r:embed="rId4">
            <a:alphaModFix/>
          </a:blip>
          <a:srcRect b="0" l="0" r="0" t="0"/>
          <a:stretch/>
        </p:blipFill>
        <p:spPr>
          <a:xfrm>
            <a:off x="8603650" y="185300"/>
            <a:ext cx="3257550" cy="609600"/>
          </a:xfrm>
          <a:prstGeom prst="rect">
            <a:avLst/>
          </a:prstGeom>
          <a:noFill/>
          <a:ln>
            <a:noFill/>
          </a:ln>
        </p:spPr>
      </p:pic>
      <p:pic>
        <p:nvPicPr>
          <p:cNvPr id="144" name="Google Shape;144;p7"/>
          <p:cNvPicPr preferRelativeResize="0"/>
          <p:nvPr/>
        </p:nvPicPr>
        <p:blipFill rotWithShape="1">
          <a:blip r:embed="rId5">
            <a:alphaModFix/>
          </a:blip>
          <a:srcRect b="0" l="0" r="0" t="0"/>
          <a:stretch/>
        </p:blipFill>
        <p:spPr>
          <a:xfrm rot="485708">
            <a:off x="9248986" y="1145555"/>
            <a:ext cx="2507228" cy="1668491"/>
          </a:xfrm>
          <a:prstGeom prst="rect">
            <a:avLst/>
          </a:prstGeom>
          <a:noFill/>
          <a:ln cap="flat" cmpd="sng" w="9525">
            <a:solidFill>
              <a:srgbClr val="000000"/>
            </a:solidFill>
            <a:prstDash val="solid"/>
            <a:round/>
            <a:headEnd len="sm" w="sm" type="none"/>
            <a:tailEnd len="sm" w="sm" type="none"/>
          </a:ln>
        </p:spPr>
      </p:pic>
      <p:pic>
        <p:nvPicPr>
          <p:cNvPr id="145" name="Google Shape;145;p7"/>
          <p:cNvPicPr preferRelativeResize="0"/>
          <p:nvPr/>
        </p:nvPicPr>
        <p:blipFill rotWithShape="1">
          <a:blip r:embed="rId6">
            <a:alphaModFix/>
          </a:blip>
          <a:srcRect b="0" l="0" r="0" t="0"/>
          <a:stretch/>
        </p:blipFill>
        <p:spPr>
          <a:xfrm rot="-487627">
            <a:off x="10733627" y="4691323"/>
            <a:ext cx="775762" cy="1169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0" l="24059" r="10796" t="0"/>
          <a:stretch/>
        </p:blipFill>
        <p:spPr>
          <a:xfrm>
            <a:off x="4250368" y="-15913"/>
            <a:ext cx="7941632" cy="1261241"/>
          </a:xfrm>
          <a:prstGeom prst="rect">
            <a:avLst/>
          </a:prstGeom>
          <a:noFill/>
          <a:ln>
            <a:noFill/>
          </a:ln>
        </p:spPr>
      </p:pic>
      <p:pic>
        <p:nvPicPr>
          <p:cNvPr id="152" name="Google Shape;152;p8"/>
          <p:cNvPicPr preferRelativeResize="0"/>
          <p:nvPr/>
        </p:nvPicPr>
        <p:blipFill rotWithShape="1">
          <a:blip r:embed="rId3">
            <a:alphaModFix/>
          </a:blip>
          <a:srcRect b="0" l="24063" r="0" t="0"/>
          <a:stretch/>
        </p:blipFill>
        <p:spPr>
          <a:xfrm>
            <a:off x="0" y="-15913"/>
            <a:ext cx="9258300" cy="1261241"/>
          </a:xfrm>
          <a:prstGeom prst="rect">
            <a:avLst/>
          </a:prstGeom>
          <a:noFill/>
          <a:ln>
            <a:noFill/>
          </a:ln>
        </p:spPr>
      </p:pic>
      <p:sp>
        <p:nvSpPr>
          <p:cNvPr id="153" name="Google Shape;153;p8"/>
          <p:cNvSpPr txBox="1"/>
          <p:nvPr>
            <p:ph type="title"/>
          </p:nvPr>
        </p:nvSpPr>
        <p:spPr>
          <a:xfrm>
            <a:off x="792000" y="-2234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sv-SE">
                <a:solidFill>
                  <a:schemeClr val="lt1"/>
                </a:solidFill>
                <a:latin typeface="Arial"/>
                <a:ea typeface="Arial"/>
                <a:cs typeface="Arial"/>
                <a:sym typeface="Arial"/>
              </a:rPr>
              <a:t>Problem</a:t>
            </a:r>
            <a:endParaRPr>
              <a:solidFill>
                <a:schemeClr val="lt1"/>
              </a:solidFill>
              <a:latin typeface="Arial"/>
              <a:ea typeface="Arial"/>
              <a:cs typeface="Arial"/>
              <a:sym typeface="Arial"/>
            </a:endParaRPr>
          </a:p>
        </p:txBody>
      </p:sp>
      <p:cxnSp>
        <p:nvCxnSpPr>
          <p:cNvPr id="154" name="Google Shape;154;p8"/>
          <p:cNvCxnSpPr/>
          <p:nvPr/>
        </p:nvCxnSpPr>
        <p:spPr>
          <a:xfrm>
            <a:off x="899999" y="2160000"/>
            <a:ext cx="4140000" cy="0"/>
          </a:xfrm>
          <a:prstGeom prst="straightConnector1">
            <a:avLst/>
          </a:prstGeom>
          <a:noFill/>
          <a:ln cap="flat" cmpd="sng" w="9525">
            <a:solidFill>
              <a:schemeClr val="accent1"/>
            </a:solidFill>
            <a:prstDash val="solid"/>
            <a:miter lim="800000"/>
            <a:headEnd len="sm" w="sm" type="none"/>
            <a:tailEnd len="sm" w="sm" type="none"/>
          </a:ln>
        </p:spPr>
      </p:cxnSp>
      <p:cxnSp>
        <p:nvCxnSpPr>
          <p:cNvPr id="155" name="Google Shape;155;p8"/>
          <p:cNvCxnSpPr/>
          <p:nvPr/>
        </p:nvCxnSpPr>
        <p:spPr>
          <a:xfrm>
            <a:off x="899999" y="2700000"/>
            <a:ext cx="4140000" cy="0"/>
          </a:xfrm>
          <a:prstGeom prst="straightConnector1">
            <a:avLst/>
          </a:prstGeom>
          <a:noFill/>
          <a:ln cap="flat" cmpd="sng" w="9525">
            <a:solidFill>
              <a:schemeClr val="accent1"/>
            </a:solidFill>
            <a:prstDash val="solid"/>
            <a:miter lim="800000"/>
            <a:headEnd len="sm" w="sm" type="none"/>
            <a:tailEnd len="sm" w="sm" type="none"/>
          </a:ln>
        </p:spPr>
      </p:cxnSp>
      <p:cxnSp>
        <p:nvCxnSpPr>
          <p:cNvPr id="156" name="Google Shape;156;p8"/>
          <p:cNvCxnSpPr/>
          <p:nvPr/>
        </p:nvCxnSpPr>
        <p:spPr>
          <a:xfrm>
            <a:off x="899999" y="3240000"/>
            <a:ext cx="4140000" cy="0"/>
          </a:xfrm>
          <a:prstGeom prst="straightConnector1">
            <a:avLst/>
          </a:prstGeom>
          <a:noFill/>
          <a:ln cap="flat" cmpd="sng" w="9525">
            <a:solidFill>
              <a:schemeClr val="accent1"/>
            </a:solidFill>
            <a:prstDash val="solid"/>
            <a:miter lim="800000"/>
            <a:headEnd len="sm" w="sm" type="none"/>
            <a:tailEnd len="sm" w="sm" type="none"/>
          </a:ln>
        </p:spPr>
      </p:cxnSp>
      <p:sp>
        <p:nvSpPr>
          <p:cNvPr id="157" name="Google Shape;157;p8"/>
          <p:cNvSpPr/>
          <p:nvPr/>
        </p:nvSpPr>
        <p:spPr>
          <a:xfrm>
            <a:off x="5579998" y="1440000"/>
            <a:ext cx="5712001" cy="2909343"/>
          </a:xfrm>
          <a:prstGeom prst="rect">
            <a:avLst/>
          </a:prstGeom>
          <a:noFill/>
          <a:ln cap="flat" cmpd="sng" w="952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8" name="Google Shape;158;p8"/>
          <p:cNvCxnSpPr/>
          <p:nvPr/>
        </p:nvCxnSpPr>
        <p:spPr>
          <a:xfrm>
            <a:off x="899999" y="4889345"/>
            <a:ext cx="4140000" cy="0"/>
          </a:xfrm>
          <a:prstGeom prst="straightConnector1">
            <a:avLst/>
          </a:prstGeom>
          <a:noFill/>
          <a:ln cap="flat" cmpd="sng" w="9525">
            <a:solidFill>
              <a:schemeClr val="accent1"/>
            </a:solidFill>
            <a:prstDash val="solid"/>
            <a:miter lim="800000"/>
            <a:headEnd len="sm" w="sm" type="none"/>
            <a:tailEnd len="sm" w="sm" type="none"/>
          </a:ln>
        </p:spPr>
      </p:cxnSp>
      <p:cxnSp>
        <p:nvCxnSpPr>
          <p:cNvPr id="159" name="Google Shape;159;p8"/>
          <p:cNvCxnSpPr/>
          <p:nvPr/>
        </p:nvCxnSpPr>
        <p:spPr>
          <a:xfrm>
            <a:off x="899999" y="5429345"/>
            <a:ext cx="4140000" cy="0"/>
          </a:xfrm>
          <a:prstGeom prst="straightConnector1">
            <a:avLst/>
          </a:prstGeom>
          <a:noFill/>
          <a:ln cap="flat" cmpd="sng" w="9525">
            <a:solidFill>
              <a:schemeClr val="accent1"/>
            </a:solidFill>
            <a:prstDash val="solid"/>
            <a:miter lim="800000"/>
            <a:headEnd len="sm" w="sm" type="none"/>
            <a:tailEnd len="sm" w="sm" type="none"/>
          </a:ln>
        </p:spPr>
      </p:cxnSp>
      <p:cxnSp>
        <p:nvCxnSpPr>
          <p:cNvPr id="160" name="Google Shape;160;p8"/>
          <p:cNvCxnSpPr/>
          <p:nvPr/>
        </p:nvCxnSpPr>
        <p:spPr>
          <a:xfrm>
            <a:off x="899999" y="5969345"/>
            <a:ext cx="4140000" cy="0"/>
          </a:xfrm>
          <a:prstGeom prst="straightConnector1">
            <a:avLst/>
          </a:prstGeom>
          <a:noFill/>
          <a:ln cap="flat" cmpd="sng" w="9525">
            <a:solidFill>
              <a:schemeClr val="accent1"/>
            </a:solidFill>
            <a:prstDash val="solid"/>
            <a:miter lim="800000"/>
            <a:headEnd len="sm" w="sm" type="none"/>
            <a:tailEnd len="sm" w="sm" type="none"/>
          </a:ln>
        </p:spPr>
      </p:cxnSp>
      <p:sp>
        <p:nvSpPr>
          <p:cNvPr id="161" name="Google Shape;161;p8"/>
          <p:cNvSpPr txBox="1"/>
          <p:nvPr/>
        </p:nvSpPr>
        <p:spPr>
          <a:xfrm>
            <a:off x="792000" y="3629345"/>
            <a:ext cx="35984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Idé på en lösning</a:t>
            </a:r>
            <a:endParaRPr b="0" i="0" sz="1400" u="none" cap="none" strike="noStrike">
              <a:solidFill>
                <a:srgbClr val="000000"/>
              </a:solidFill>
              <a:latin typeface="Arial"/>
              <a:ea typeface="Arial"/>
              <a:cs typeface="Arial"/>
              <a:sym typeface="Arial"/>
            </a:endParaRPr>
          </a:p>
        </p:txBody>
      </p:sp>
      <p:sp>
        <p:nvSpPr>
          <p:cNvPr id="162" name="Google Shape;162;p8"/>
          <p:cNvSpPr txBox="1"/>
          <p:nvPr/>
        </p:nvSpPr>
        <p:spPr>
          <a:xfrm>
            <a:off x="792000" y="1440000"/>
            <a:ext cx="35984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Problem</a:t>
            </a:r>
            <a:endParaRPr b="0" i="0" sz="1400" u="none" cap="none" strike="noStrike">
              <a:solidFill>
                <a:srgbClr val="000000"/>
              </a:solidFill>
              <a:latin typeface="Arial"/>
              <a:ea typeface="Arial"/>
              <a:cs typeface="Arial"/>
              <a:sym typeface="Arial"/>
            </a:endParaRPr>
          </a:p>
        </p:txBody>
      </p:sp>
      <p:cxnSp>
        <p:nvCxnSpPr>
          <p:cNvPr id="163" name="Google Shape;163;p8"/>
          <p:cNvCxnSpPr/>
          <p:nvPr/>
        </p:nvCxnSpPr>
        <p:spPr>
          <a:xfrm>
            <a:off x="5580000" y="5940000"/>
            <a:ext cx="5706054" cy="0"/>
          </a:xfrm>
          <a:prstGeom prst="straightConnector1">
            <a:avLst/>
          </a:prstGeom>
          <a:noFill/>
          <a:ln cap="flat" cmpd="sng" w="9525">
            <a:solidFill>
              <a:schemeClr val="accent1"/>
            </a:solidFill>
            <a:prstDash val="solid"/>
            <a:miter lim="800000"/>
            <a:headEnd len="sm" w="sm" type="none"/>
            <a:tailEnd len="sm" w="sm" type="none"/>
          </a:ln>
        </p:spPr>
      </p:cxnSp>
      <p:cxnSp>
        <p:nvCxnSpPr>
          <p:cNvPr id="164" name="Google Shape;164;p8"/>
          <p:cNvCxnSpPr/>
          <p:nvPr/>
        </p:nvCxnSpPr>
        <p:spPr>
          <a:xfrm>
            <a:off x="5579999" y="6480000"/>
            <a:ext cx="5706000" cy="0"/>
          </a:xfrm>
          <a:prstGeom prst="straightConnector1">
            <a:avLst/>
          </a:prstGeom>
          <a:noFill/>
          <a:ln cap="flat" cmpd="sng" w="9525">
            <a:solidFill>
              <a:schemeClr val="accent1"/>
            </a:solidFill>
            <a:prstDash val="solid"/>
            <a:miter lim="800000"/>
            <a:headEnd len="sm" w="sm" type="none"/>
            <a:tailEnd len="sm" w="sm" type="none"/>
          </a:ln>
        </p:spPr>
      </p:cxnSp>
      <p:cxnSp>
        <p:nvCxnSpPr>
          <p:cNvPr id="165" name="Google Shape;165;p8"/>
          <p:cNvCxnSpPr/>
          <p:nvPr/>
        </p:nvCxnSpPr>
        <p:spPr>
          <a:xfrm>
            <a:off x="899999" y="4349345"/>
            <a:ext cx="4140000" cy="0"/>
          </a:xfrm>
          <a:prstGeom prst="straightConnector1">
            <a:avLst/>
          </a:prstGeom>
          <a:noFill/>
          <a:ln cap="flat" cmpd="sng" w="9525">
            <a:solidFill>
              <a:schemeClr val="accent1"/>
            </a:solidFill>
            <a:prstDash val="solid"/>
            <a:miter lim="800000"/>
            <a:headEnd len="sm" w="sm" type="none"/>
            <a:tailEnd len="sm" w="sm" type="none"/>
          </a:ln>
        </p:spPr>
      </p:cxnSp>
      <p:sp>
        <p:nvSpPr>
          <p:cNvPr id="166" name="Google Shape;166;p8"/>
          <p:cNvSpPr txBox="1"/>
          <p:nvPr/>
        </p:nvSpPr>
        <p:spPr>
          <a:xfrm>
            <a:off x="5577024" y="1440000"/>
            <a:ext cx="33712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Skiss</a:t>
            </a:r>
            <a:endParaRPr b="0" i="0" sz="1400" u="none" cap="none" strike="noStrike">
              <a:solidFill>
                <a:srgbClr val="000000"/>
              </a:solidFill>
              <a:latin typeface="Arial"/>
              <a:ea typeface="Arial"/>
              <a:cs typeface="Arial"/>
              <a:sym typeface="Arial"/>
            </a:endParaRPr>
          </a:p>
        </p:txBody>
      </p:sp>
      <p:cxnSp>
        <p:nvCxnSpPr>
          <p:cNvPr id="167" name="Google Shape;167;p8"/>
          <p:cNvCxnSpPr/>
          <p:nvPr/>
        </p:nvCxnSpPr>
        <p:spPr>
          <a:xfrm>
            <a:off x="5580000" y="5400000"/>
            <a:ext cx="5706054" cy="0"/>
          </a:xfrm>
          <a:prstGeom prst="straightConnector1">
            <a:avLst/>
          </a:prstGeom>
          <a:noFill/>
          <a:ln cap="flat" cmpd="sng" w="9525">
            <a:solidFill>
              <a:schemeClr val="accent1"/>
            </a:solidFill>
            <a:prstDash val="solid"/>
            <a:miter lim="800000"/>
            <a:headEnd len="sm" w="sm" type="none"/>
            <a:tailEnd len="sm" w="sm" type="none"/>
          </a:ln>
        </p:spPr>
      </p:cxnSp>
      <p:cxnSp>
        <p:nvCxnSpPr>
          <p:cNvPr id="168" name="Google Shape;168;p8"/>
          <p:cNvCxnSpPr/>
          <p:nvPr/>
        </p:nvCxnSpPr>
        <p:spPr>
          <a:xfrm>
            <a:off x="899999" y="6478036"/>
            <a:ext cx="4140000" cy="0"/>
          </a:xfrm>
          <a:prstGeom prst="straightConnector1">
            <a:avLst/>
          </a:prstGeom>
          <a:noFill/>
          <a:ln cap="flat" cmpd="sng" w="9525">
            <a:solidFill>
              <a:schemeClr val="accent1"/>
            </a:solidFill>
            <a:prstDash val="solid"/>
            <a:miter lim="800000"/>
            <a:headEnd len="sm" w="sm" type="none"/>
            <a:tailEnd len="sm" w="sm" type="none"/>
          </a:ln>
        </p:spPr>
      </p:cxnSp>
      <p:sp>
        <p:nvSpPr>
          <p:cNvPr id="169" name="Google Shape;169;p8"/>
          <p:cNvSpPr txBox="1"/>
          <p:nvPr/>
        </p:nvSpPr>
        <p:spPr>
          <a:xfrm>
            <a:off x="5577024" y="4675335"/>
            <a:ext cx="359848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a:ea typeface="Arial"/>
                <a:cs typeface="Arial"/>
                <a:sym typeface="Arial"/>
              </a:rPr>
              <a:t>Tips från andra</a:t>
            </a:r>
            <a:endParaRPr b="0" i="0" sz="1400" u="none" cap="none" strike="noStrike">
              <a:solidFill>
                <a:srgbClr val="000000"/>
              </a:solidFill>
              <a:latin typeface="Arial"/>
              <a:ea typeface="Arial"/>
              <a:cs typeface="Arial"/>
              <a:sym typeface="Arial"/>
            </a:endParaRPr>
          </a:p>
        </p:txBody>
      </p:sp>
      <p:pic>
        <p:nvPicPr>
          <p:cNvPr id="170" name="Google Shape;170;p8"/>
          <p:cNvPicPr preferRelativeResize="0"/>
          <p:nvPr/>
        </p:nvPicPr>
        <p:blipFill rotWithShape="1">
          <a:blip r:embed="rId4">
            <a:alphaModFix/>
          </a:blip>
          <a:srcRect b="0" l="0" r="0" t="0"/>
          <a:stretch/>
        </p:blipFill>
        <p:spPr>
          <a:xfrm>
            <a:off x="8603650" y="309900"/>
            <a:ext cx="3257550" cy="60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nvSpPr>
        <p:spPr>
          <a:xfrm>
            <a:off x="2619475" y="0"/>
            <a:ext cx="7315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sv-SE" sz="2800" u="none" cap="none" strike="noStrike">
                <a:solidFill>
                  <a:srgbClr val="000000"/>
                </a:solidFill>
                <a:latin typeface="Calibri"/>
                <a:ea typeface="Calibri"/>
                <a:cs typeface="Calibri"/>
                <a:sym typeface="Calibri"/>
              </a:rPr>
              <a:t>TEKPRENÖRENS PROBLEMLÖSNINGSPROCESS</a:t>
            </a:r>
            <a:endParaRPr b="1" i="0" sz="2800" u="none" cap="none" strike="noStrike">
              <a:solidFill>
                <a:srgbClr val="000000"/>
              </a:solidFill>
              <a:latin typeface="Calibri"/>
              <a:ea typeface="Calibri"/>
              <a:cs typeface="Calibri"/>
              <a:sym typeface="Calibri"/>
            </a:endParaRPr>
          </a:p>
        </p:txBody>
      </p:sp>
      <p:pic>
        <p:nvPicPr>
          <p:cNvPr id="176" name="Google Shape;176;p3"/>
          <p:cNvPicPr preferRelativeResize="0"/>
          <p:nvPr/>
        </p:nvPicPr>
        <p:blipFill rotWithShape="1">
          <a:blip r:embed="rId3">
            <a:alphaModFix/>
          </a:blip>
          <a:srcRect b="8429" l="0" r="0" t="8430"/>
          <a:stretch/>
        </p:blipFill>
        <p:spPr>
          <a:xfrm>
            <a:off x="1132394" y="615600"/>
            <a:ext cx="9927209" cy="5835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p:nvPr/>
        </p:nvSpPr>
        <p:spPr>
          <a:xfrm>
            <a:off x="190385" y="5358578"/>
            <a:ext cx="3768840" cy="984470"/>
          </a:xfrm>
          <a:custGeom>
            <a:rect b="b" l="l" r="r" t="t"/>
            <a:pathLst>
              <a:path extrusionOk="0" fill="none" h="984470" w="3768840">
                <a:moveTo>
                  <a:pt x="0" y="0"/>
                </a:moveTo>
                <a:cubicBezTo>
                  <a:pt x="211033" y="-18479"/>
                  <a:pt x="446065" y="15658"/>
                  <a:pt x="703517" y="0"/>
                </a:cubicBezTo>
                <a:cubicBezTo>
                  <a:pt x="960969" y="-15658"/>
                  <a:pt x="1099648" y="-22318"/>
                  <a:pt x="1218592" y="0"/>
                </a:cubicBezTo>
                <a:cubicBezTo>
                  <a:pt x="1337536" y="22318"/>
                  <a:pt x="1583301" y="-20375"/>
                  <a:pt x="1846732" y="0"/>
                </a:cubicBezTo>
                <a:cubicBezTo>
                  <a:pt x="2110163" y="20375"/>
                  <a:pt x="2262603" y="-13129"/>
                  <a:pt x="2437183" y="0"/>
                </a:cubicBezTo>
                <a:cubicBezTo>
                  <a:pt x="2611763" y="13129"/>
                  <a:pt x="2838795" y="13522"/>
                  <a:pt x="3065323" y="0"/>
                </a:cubicBezTo>
                <a:cubicBezTo>
                  <a:pt x="3291851" y="-13522"/>
                  <a:pt x="3480560" y="29541"/>
                  <a:pt x="3768840" y="0"/>
                </a:cubicBezTo>
                <a:cubicBezTo>
                  <a:pt x="3775352" y="170237"/>
                  <a:pt x="3764641" y="341521"/>
                  <a:pt x="3768840" y="472546"/>
                </a:cubicBezTo>
                <a:cubicBezTo>
                  <a:pt x="3773039" y="603571"/>
                  <a:pt x="3752188" y="730156"/>
                  <a:pt x="3768840" y="984470"/>
                </a:cubicBezTo>
                <a:cubicBezTo>
                  <a:pt x="3628778" y="1001628"/>
                  <a:pt x="3413006" y="972551"/>
                  <a:pt x="3103012" y="984470"/>
                </a:cubicBezTo>
                <a:cubicBezTo>
                  <a:pt x="2793018" y="996389"/>
                  <a:pt x="2783050" y="991336"/>
                  <a:pt x="2512560" y="984470"/>
                </a:cubicBezTo>
                <a:cubicBezTo>
                  <a:pt x="2242070" y="977604"/>
                  <a:pt x="2162408" y="989081"/>
                  <a:pt x="1997485" y="984470"/>
                </a:cubicBezTo>
                <a:cubicBezTo>
                  <a:pt x="1832563" y="979859"/>
                  <a:pt x="1700187" y="960192"/>
                  <a:pt x="1482410" y="984470"/>
                </a:cubicBezTo>
                <a:cubicBezTo>
                  <a:pt x="1264633" y="1008748"/>
                  <a:pt x="959460" y="963856"/>
                  <a:pt x="816582" y="984470"/>
                </a:cubicBezTo>
                <a:cubicBezTo>
                  <a:pt x="673704" y="1005084"/>
                  <a:pt x="374099" y="1013696"/>
                  <a:pt x="0" y="984470"/>
                </a:cubicBezTo>
                <a:cubicBezTo>
                  <a:pt x="9452" y="768095"/>
                  <a:pt x="1394" y="669336"/>
                  <a:pt x="0" y="511924"/>
                </a:cubicBezTo>
                <a:cubicBezTo>
                  <a:pt x="-1394" y="354512"/>
                  <a:pt x="-6816" y="234609"/>
                  <a:pt x="0" y="0"/>
                </a:cubicBezTo>
                <a:close/>
              </a:path>
              <a:path extrusionOk="0" h="984470" w="3768840">
                <a:moveTo>
                  <a:pt x="0" y="0"/>
                </a:moveTo>
                <a:cubicBezTo>
                  <a:pt x="159619" y="-2831"/>
                  <a:pt x="289016" y="-13968"/>
                  <a:pt x="515075" y="0"/>
                </a:cubicBezTo>
                <a:cubicBezTo>
                  <a:pt x="741134" y="13968"/>
                  <a:pt x="794411" y="-22349"/>
                  <a:pt x="1030150" y="0"/>
                </a:cubicBezTo>
                <a:cubicBezTo>
                  <a:pt x="1265890" y="22349"/>
                  <a:pt x="1433200" y="17466"/>
                  <a:pt x="1582913" y="0"/>
                </a:cubicBezTo>
                <a:cubicBezTo>
                  <a:pt x="1732626" y="-17466"/>
                  <a:pt x="1955733" y="10227"/>
                  <a:pt x="2286430" y="0"/>
                </a:cubicBezTo>
                <a:cubicBezTo>
                  <a:pt x="2617127" y="-10227"/>
                  <a:pt x="2720842" y="25385"/>
                  <a:pt x="2914570" y="0"/>
                </a:cubicBezTo>
                <a:cubicBezTo>
                  <a:pt x="3108298" y="-25385"/>
                  <a:pt x="3388038" y="13518"/>
                  <a:pt x="3768840" y="0"/>
                </a:cubicBezTo>
                <a:cubicBezTo>
                  <a:pt x="3769320" y="102901"/>
                  <a:pt x="3749654" y="271449"/>
                  <a:pt x="3768840" y="472546"/>
                </a:cubicBezTo>
                <a:cubicBezTo>
                  <a:pt x="3788026" y="673643"/>
                  <a:pt x="3750301" y="779499"/>
                  <a:pt x="3768840" y="984470"/>
                </a:cubicBezTo>
                <a:cubicBezTo>
                  <a:pt x="3597672" y="1004337"/>
                  <a:pt x="3280621" y="965871"/>
                  <a:pt x="3065323" y="984470"/>
                </a:cubicBezTo>
                <a:cubicBezTo>
                  <a:pt x="2850025" y="1003069"/>
                  <a:pt x="2561148" y="969471"/>
                  <a:pt x="2399495" y="984470"/>
                </a:cubicBezTo>
                <a:cubicBezTo>
                  <a:pt x="2237842" y="999469"/>
                  <a:pt x="2051420" y="998773"/>
                  <a:pt x="1846732" y="984470"/>
                </a:cubicBezTo>
                <a:cubicBezTo>
                  <a:pt x="1642044" y="970167"/>
                  <a:pt x="1301228" y="973414"/>
                  <a:pt x="1143215" y="984470"/>
                </a:cubicBezTo>
                <a:cubicBezTo>
                  <a:pt x="985202" y="995526"/>
                  <a:pt x="813129" y="995653"/>
                  <a:pt x="552763" y="984470"/>
                </a:cubicBezTo>
                <a:cubicBezTo>
                  <a:pt x="292397" y="973287"/>
                  <a:pt x="174230" y="971640"/>
                  <a:pt x="0" y="984470"/>
                </a:cubicBezTo>
                <a:cubicBezTo>
                  <a:pt x="-23181" y="755874"/>
                  <a:pt x="9334" y="619693"/>
                  <a:pt x="0" y="502080"/>
                </a:cubicBezTo>
                <a:cubicBezTo>
                  <a:pt x="-9334" y="384467"/>
                  <a:pt x="12006" y="19441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p31"/>
          <p:cNvSpPr txBox="1"/>
          <p:nvPr/>
        </p:nvSpPr>
        <p:spPr>
          <a:xfrm>
            <a:off x="258765" y="5481481"/>
            <a:ext cx="370046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rgbClr val="000000"/>
                </a:solidFill>
                <a:latin typeface="Arial"/>
                <a:ea typeface="Arial"/>
                <a:cs typeface="Arial"/>
                <a:sym typeface="Arial"/>
              </a:rPr>
              <a:t>Vet du något annat sätt att få tips</a:t>
            </a:r>
            <a:br>
              <a:rPr b="0" i="0" lang="sv-SE" sz="1400" u="none" cap="none" strike="noStrike">
                <a:solidFill>
                  <a:srgbClr val="000000"/>
                </a:solidFill>
                <a:latin typeface="Arial"/>
                <a:ea typeface="Arial"/>
                <a:cs typeface="Arial"/>
                <a:sym typeface="Arial"/>
              </a:rPr>
            </a:br>
            <a:r>
              <a:rPr b="0" i="0" lang="sv-SE" sz="1400" u="none" cap="none" strike="noStrike">
                <a:solidFill>
                  <a:srgbClr val="000000"/>
                </a:solidFill>
                <a:latin typeface="Arial"/>
                <a:ea typeface="Arial"/>
                <a:cs typeface="Arial"/>
                <a:sym typeface="Arial"/>
              </a:rPr>
              <a:t>eller hjälp?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rgbClr val="000000"/>
                </a:solidFill>
                <a:latin typeface="Arial"/>
                <a:ea typeface="Arial"/>
                <a:cs typeface="Arial"/>
                <a:sym typeface="Arial"/>
              </a:rPr>
              <a:t>Skriv en egen livlina på baksidan!</a:t>
            </a:r>
            <a:endParaRPr b="0" i="0" sz="1400" u="none" cap="none" strike="noStrike">
              <a:solidFill>
                <a:srgbClr val="000000"/>
              </a:solidFill>
              <a:latin typeface="Arial"/>
              <a:ea typeface="Arial"/>
              <a:cs typeface="Arial"/>
              <a:sym typeface="Arial"/>
            </a:endParaRPr>
          </a:p>
        </p:txBody>
      </p:sp>
      <p:pic>
        <p:nvPicPr>
          <p:cNvPr id="183" name="Google Shape;183;p31"/>
          <p:cNvPicPr preferRelativeResize="0"/>
          <p:nvPr/>
        </p:nvPicPr>
        <p:blipFill rotWithShape="1">
          <a:blip r:embed="rId3">
            <a:alphaModFix/>
          </a:blip>
          <a:srcRect b="0" l="0" r="0" t="0"/>
          <a:stretch/>
        </p:blipFill>
        <p:spPr>
          <a:xfrm>
            <a:off x="8603650" y="185300"/>
            <a:ext cx="3257550" cy="609600"/>
          </a:xfrm>
          <a:prstGeom prst="rect">
            <a:avLst/>
          </a:prstGeom>
          <a:noFill/>
          <a:ln>
            <a:noFill/>
          </a:ln>
        </p:spPr>
      </p:pic>
      <p:pic>
        <p:nvPicPr>
          <p:cNvPr id="184" name="Google Shape;184;p31"/>
          <p:cNvPicPr preferRelativeResize="0"/>
          <p:nvPr/>
        </p:nvPicPr>
        <p:blipFill rotWithShape="1">
          <a:blip r:embed="rId4">
            <a:alphaModFix/>
          </a:blip>
          <a:srcRect b="0" l="0" r="0" t="0"/>
          <a:stretch/>
        </p:blipFill>
        <p:spPr>
          <a:xfrm rot="-487627">
            <a:off x="3104703" y="5001832"/>
            <a:ext cx="775762" cy="1169349"/>
          </a:xfrm>
          <a:prstGeom prst="rect">
            <a:avLst/>
          </a:prstGeom>
          <a:noFill/>
          <a:ln>
            <a:noFill/>
          </a:ln>
        </p:spPr>
      </p:pic>
      <p:pic>
        <p:nvPicPr>
          <p:cNvPr id="185" name="Google Shape;185;p31"/>
          <p:cNvPicPr preferRelativeResize="0"/>
          <p:nvPr/>
        </p:nvPicPr>
        <p:blipFill rotWithShape="1">
          <a:blip r:embed="rId5">
            <a:alphaModFix/>
          </a:blip>
          <a:srcRect b="0" l="69" r="58" t="0"/>
          <a:stretch/>
        </p:blipFill>
        <p:spPr>
          <a:xfrm rot="657193">
            <a:off x="4384732" y="1103694"/>
            <a:ext cx="6297636" cy="4350789"/>
          </a:xfrm>
          <a:prstGeom prst="rect">
            <a:avLst/>
          </a:prstGeom>
          <a:noFill/>
          <a:ln cap="flat" cmpd="sng" w="9525">
            <a:solidFill>
              <a:srgbClr val="000000"/>
            </a:solidFill>
            <a:prstDash val="solid"/>
            <a:round/>
            <a:headEnd len="sm" w="sm" type="none"/>
            <a:tailEnd len="sm" w="sm" type="none"/>
          </a:ln>
        </p:spPr>
      </p:pic>
      <p:pic>
        <p:nvPicPr>
          <p:cNvPr id="186" name="Google Shape;186;p31"/>
          <p:cNvPicPr preferRelativeResize="0"/>
          <p:nvPr/>
        </p:nvPicPr>
        <p:blipFill rotWithShape="1">
          <a:blip r:embed="rId6">
            <a:alphaModFix/>
          </a:blip>
          <a:srcRect b="0" l="0" r="0" t="0"/>
          <a:stretch/>
        </p:blipFill>
        <p:spPr>
          <a:xfrm>
            <a:off x="903290" y="385475"/>
            <a:ext cx="1379325" cy="47476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918191" y="35819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i="1" lang="sv-SE">
                <a:latin typeface="Arial"/>
                <a:ea typeface="Arial"/>
                <a:cs typeface="Arial"/>
                <a:sym typeface="Arial"/>
              </a:rPr>
              <a:t>1. Diskutera och analysera</a:t>
            </a:r>
            <a:endParaRPr>
              <a:latin typeface="Arial"/>
              <a:ea typeface="Arial"/>
              <a:cs typeface="Arial"/>
              <a:sym typeface="Arial"/>
            </a:endParaRPr>
          </a:p>
        </p:txBody>
      </p:sp>
      <p:sp>
        <p:nvSpPr>
          <p:cNvPr id="193" name="Google Shape;193;p11"/>
          <p:cNvSpPr txBox="1"/>
          <p:nvPr>
            <p:ph idx="1" type="body"/>
          </p:nvPr>
        </p:nvSpPr>
        <p:spPr>
          <a:xfrm>
            <a:off x="918191" y="1772358"/>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378"/>
              <a:buNone/>
            </a:pPr>
            <a:r>
              <a:rPr lang="sv-SE" sz="2200">
                <a:solidFill>
                  <a:schemeClr val="dk1"/>
                </a:solidFill>
                <a:latin typeface="Arial"/>
                <a:ea typeface="Arial"/>
                <a:cs typeface="Arial"/>
                <a:sym typeface="Arial"/>
              </a:rPr>
              <a:t>Hjälps åt att utveckla lösningar</a:t>
            </a:r>
            <a:endParaRPr sz="2200">
              <a:solidFill>
                <a:schemeClr val="dk1"/>
              </a:solidFill>
              <a:latin typeface="Arial"/>
              <a:ea typeface="Arial"/>
              <a:cs typeface="Arial"/>
              <a:sym typeface="Arial"/>
            </a:endParaRPr>
          </a:p>
          <a:p>
            <a:pPr indent="-190500" lvl="0" marL="495300" rtl="0" algn="l">
              <a:lnSpc>
                <a:spcPct val="90000"/>
              </a:lnSpc>
              <a:spcBef>
                <a:spcPts val="1000"/>
              </a:spcBef>
              <a:spcAft>
                <a:spcPts val="0"/>
              </a:spcAft>
              <a:buSzPts val="2378"/>
              <a:buNone/>
            </a:pPr>
            <a:r>
              <a:t/>
            </a:r>
            <a:endParaRPr sz="2200">
              <a:latin typeface="Arial"/>
              <a:ea typeface="Arial"/>
              <a:cs typeface="Arial"/>
              <a:sym typeface="Arial"/>
            </a:endParaRPr>
          </a:p>
          <a:p>
            <a:pPr indent="-342900" lvl="0" marL="342900" rtl="0" algn="l">
              <a:lnSpc>
                <a:spcPct val="150000"/>
              </a:lnSpc>
              <a:spcBef>
                <a:spcPts val="1000"/>
              </a:spcBef>
              <a:spcAft>
                <a:spcPts val="0"/>
              </a:spcAft>
              <a:buSzPts val="2378"/>
              <a:buChar char="•"/>
            </a:pPr>
            <a:r>
              <a:rPr lang="sv-SE" sz="2200">
                <a:latin typeface="Arial"/>
                <a:ea typeface="Arial"/>
                <a:cs typeface="Arial"/>
                <a:sym typeface="Arial"/>
              </a:rPr>
              <a:t>Pedagogen berättar om de problem som ligger i lådan. </a:t>
            </a:r>
            <a:endParaRPr sz="2200">
              <a:latin typeface="Arial"/>
              <a:ea typeface="Arial"/>
              <a:cs typeface="Arial"/>
              <a:sym typeface="Arial"/>
            </a:endParaRPr>
          </a:p>
          <a:p>
            <a:pPr indent="-342900" lvl="0" marL="342900" rtl="0" algn="l">
              <a:lnSpc>
                <a:spcPct val="150000"/>
              </a:lnSpc>
              <a:spcBef>
                <a:spcPts val="1000"/>
              </a:spcBef>
              <a:spcAft>
                <a:spcPts val="0"/>
              </a:spcAft>
              <a:buSzPts val="2378"/>
              <a:buChar char="•"/>
            </a:pPr>
            <a:r>
              <a:rPr lang="sv-SE" sz="2200">
                <a:latin typeface="Arial"/>
                <a:ea typeface="Arial"/>
                <a:cs typeface="Arial"/>
                <a:sym typeface="Arial"/>
              </a:rPr>
              <a:t>Gruppen väljer gemensamt ett problem att arbeta vidare med.</a:t>
            </a:r>
            <a:endParaRPr sz="2200">
              <a:latin typeface="Arial"/>
              <a:ea typeface="Arial"/>
              <a:cs typeface="Arial"/>
              <a:sym typeface="Arial"/>
            </a:endParaRPr>
          </a:p>
          <a:p>
            <a:pPr indent="-342900" lvl="0" marL="342900" rtl="0" algn="l">
              <a:lnSpc>
                <a:spcPct val="150000"/>
              </a:lnSpc>
              <a:spcBef>
                <a:spcPts val="1000"/>
              </a:spcBef>
              <a:spcAft>
                <a:spcPts val="0"/>
              </a:spcAft>
              <a:buSzPts val="2378"/>
              <a:buChar char="•"/>
            </a:pPr>
            <a:r>
              <a:rPr lang="sv-SE" sz="2200">
                <a:latin typeface="Arial"/>
                <a:ea typeface="Arial"/>
                <a:cs typeface="Arial"/>
                <a:sym typeface="Arial"/>
              </a:rPr>
              <a:t>Var och en funderar ut en lösning</a:t>
            </a:r>
            <a:r>
              <a:rPr lang="sv-SE" sz="2200">
                <a:solidFill>
                  <a:schemeClr val="dk1"/>
                </a:solidFill>
                <a:latin typeface="Arial"/>
                <a:ea typeface="Arial"/>
                <a:cs typeface="Arial"/>
                <a:sym typeface="Arial"/>
              </a:rPr>
              <a:t>. En i taget berättar om </a:t>
            </a:r>
            <a:br>
              <a:rPr lang="sv-SE" sz="2200">
                <a:solidFill>
                  <a:schemeClr val="dk1"/>
                </a:solidFill>
                <a:latin typeface="Arial"/>
                <a:ea typeface="Arial"/>
                <a:cs typeface="Arial"/>
                <a:sym typeface="Arial"/>
              </a:rPr>
            </a:br>
            <a:r>
              <a:rPr lang="sv-SE" sz="2200">
                <a:solidFill>
                  <a:schemeClr val="dk1"/>
                </a:solidFill>
                <a:latin typeface="Arial"/>
                <a:ea typeface="Arial"/>
                <a:cs typeface="Arial"/>
                <a:sym typeface="Arial"/>
              </a:rPr>
              <a:t>sitt förslag på lösning och fördelarna med det.</a:t>
            </a:r>
            <a:endParaRPr sz="2200">
              <a:solidFill>
                <a:srgbClr val="FF0000"/>
              </a:solidFill>
              <a:latin typeface="Arial"/>
              <a:ea typeface="Arial"/>
              <a:cs typeface="Arial"/>
              <a:sym typeface="Arial"/>
            </a:endParaRPr>
          </a:p>
          <a:p>
            <a:pPr indent="-342900" lvl="0" marL="342900" rtl="0" algn="l">
              <a:lnSpc>
                <a:spcPct val="150000"/>
              </a:lnSpc>
              <a:spcBef>
                <a:spcPts val="1000"/>
              </a:spcBef>
              <a:spcAft>
                <a:spcPts val="0"/>
              </a:spcAft>
              <a:buSzPts val="2378"/>
              <a:buChar char="•"/>
            </a:pPr>
            <a:r>
              <a:rPr lang="sv-SE" sz="2200">
                <a:solidFill>
                  <a:schemeClr val="dk1"/>
                </a:solidFill>
                <a:latin typeface="Arial"/>
                <a:ea typeface="Arial"/>
                <a:cs typeface="Arial"/>
                <a:sym typeface="Arial"/>
              </a:rPr>
              <a:t>Gör en sökning på nätet och se om er lösning redan finns. </a:t>
            </a:r>
            <a:endParaRPr sz="2200">
              <a:solidFill>
                <a:srgbClr val="FF0000"/>
              </a:solidFill>
              <a:latin typeface="Arial"/>
              <a:ea typeface="Arial"/>
              <a:cs typeface="Arial"/>
              <a:sym typeface="Arial"/>
            </a:endParaRPr>
          </a:p>
          <a:p>
            <a:pPr indent="-342900" lvl="0" marL="342900" rtl="0" algn="l">
              <a:lnSpc>
                <a:spcPct val="150000"/>
              </a:lnSpc>
              <a:spcBef>
                <a:spcPts val="1000"/>
              </a:spcBef>
              <a:spcAft>
                <a:spcPts val="0"/>
              </a:spcAft>
              <a:buSzPts val="2378"/>
              <a:buChar char="•"/>
            </a:pPr>
            <a:r>
              <a:rPr lang="sv-SE" sz="2200">
                <a:latin typeface="Arial"/>
                <a:ea typeface="Arial"/>
                <a:cs typeface="Arial"/>
                <a:sym typeface="Arial"/>
              </a:rPr>
              <a:t>Jämför era lösningar och arbeta fram en gemensam att konstruera.</a:t>
            </a:r>
            <a:endParaRPr sz="2200"/>
          </a:p>
          <a:p>
            <a:pPr indent="-190500" lvl="0" marL="342900" rtl="0" algn="l">
              <a:lnSpc>
                <a:spcPct val="90000"/>
              </a:lnSpc>
              <a:spcBef>
                <a:spcPts val="1000"/>
              </a:spcBef>
              <a:spcAft>
                <a:spcPts val="0"/>
              </a:spcAft>
              <a:buSzPts val="2595"/>
              <a:buNone/>
            </a:pPr>
            <a:r>
              <a:t/>
            </a:r>
            <a:endParaRPr sz="2400">
              <a:latin typeface="Arial"/>
              <a:ea typeface="Arial"/>
              <a:cs typeface="Arial"/>
              <a:sym typeface="Arial"/>
            </a:endParaRPr>
          </a:p>
        </p:txBody>
      </p:sp>
      <p:pic>
        <p:nvPicPr>
          <p:cNvPr id="194" name="Google Shape;194;p11"/>
          <p:cNvPicPr preferRelativeResize="0"/>
          <p:nvPr/>
        </p:nvPicPr>
        <p:blipFill rotWithShape="1">
          <a:blip r:embed="rId3">
            <a:alphaModFix/>
          </a:blip>
          <a:srcRect b="0" l="0" r="0" t="0"/>
          <a:stretch/>
        </p:blipFill>
        <p:spPr>
          <a:xfrm>
            <a:off x="8549838" y="271226"/>
            <a:ext cx="3333750" cy="971550"/>
          </a:xfrm>
          <a:prstGeom prst="rect">
            <a:avLst/>
          </a:prstGeom>
          <a:noFill/>
          <a:ln>
            <a:noFill/>
          </a:ln>
        </p:spPr>
      </p:pic>
      <p:pic>
        <p:nvPicPr>
          <p:cNvPr id="195" name="Google Shape;195;p11"/>
          <p:cNvPicPr preferRelativeResize="0"/>
          <p:nvPr/>
        </p:nvPicPr>
        <p:blipFill rotWithShape="1">
          <a:blip r:embed="rId4">
            <a:alphaModFix/>
          </a:blip>
          <a:srcRect b="0" l="0" r="0" t="0"/>
          <a:stretch/>
        </p:blipFill>
        <p:spPr>
          <a:xfrm rot="507083">
            <a:off x="9053343" y="1657130"/>
            <a:ext cx="2433706" cy="1677153"/>
          </a:xfrm>
          <a:prstGeom prst="rect">
            <a:avLst/>
          </a:prstGeom>
          <a:noFill/>
          <a:ln cap="flat" cmpd="sng" w="9525">
            <a:solidFill>
              <a:srgbClr val="000000"/>
            </a:solidFill>
            <a:prstDash val="solid"/>
            <a:round/>
            <a:headEnd len="sm" w="sm" type="none"/>
            <a:tailEnd len="sm" w="sm" type="none"/>
          </a:ln>
        </p:spPr>
      </p:pic>
      <p:grpSp>
        <p:nvGrpSpPr>
          <p:cNvPr id="196" name="Google Shape;196;p11"/>
          <p:cNvGrpSpPr/>
          <p:nvPr/>
        </p:nvGrpSpPr>
        <p:grpSpPr>
          <a:xfrm>
            <a:off x="9226543" y="4353040"/>
            <a:ext cx="2533827" cy="1140463"/>
            <a:chOff x="9330238" y="5022344"/>
            <a:chExt cx="2533827" cy="1140463"/>
          </a:xfrm>
        </p:grpSpPr>
        <p:sp>
          <p:nvSpPr>
            <p:cNvPr id="197" name="Google Shape;197;p11"/>
            <p:cNvSpPr/>
            <p:nvPr/>
          </p:nvSpPr>
          <p:spPr>
            <a:xfrm>
              <a:off x="9330238" y="5225936"/>
              <a:ext cx="2533827" cy="914400"/>
            </a:xfrm>
            <a:custGeom>
              <a:rect b="b" l="l" r="r" t="t"/>
              <a:pathLst>
                <a:path extrusionOk="0" fill="none" h="914400" w="4133020">
                  <a:moveTo>
                    <a:pt x="0" y="0"/>
                  </a:moveTo>
                  <a:cubicBezTo>
                    <a:pt x="222540" y="12350"/>
                    <a:pt x="499018" y="7235"/>
                    <a:pt x="771497" y="0"/>
                  </a:cubicBezTo>
                  <a:cubicBezTo>
                    <a:pt x="1043976" y="-7235"/>
                    <a:pt x="1183632" y="-12012"/>
                    <a:pt x="1336343" y="0"/>
                  </a:cubicBezTo>
                  <a:cubicBezTo>
                    <a:pt x="1489054" y="12012"/>
                    <a:pt x="1871558" y="-33975"/>
                    <a:pt x="2025180" y="0"/>
                  </a:cubicBezTo>
                  <a:cubicBezTo>
                    <a:pt x="2178802" y="33975"/>
                    <a:pt x="2460040" y="-28720"/>
                    <a:pt x="2672686" y="0"/>
                  </a:cubicBezTo>
                  <a:cubicBezTo>
                    <a:pt x="2885332" y="28720"/>
                    <a:pt x="3075845" y="-20401"/>
                    <a:pt x="3361523" y="0"/>
                  </a:cubicBezTo>
                  <a:cubicBezTo>
                    <a:pt x="3647201" y="20401"/>
                    <a:pt x="3767355" y="2246"/>
                    <a:pt x="4133020" y="0"/>
                  </a:cubicBezTo>
                  <a:cubicBezTo>
                    <a:pt x="4115272" y="196693"/>
                    <a:pt x="4130811" y="295538"/>
                    <a:pt x="4133020" y="438912"/>
                  </a:cubicBezTo>
                  <a:cubicBezTo>
                    <a:pt x="4135229" y="582286"/>
                    <a:pt x="4140086" y="804854"/>
                    <a:pt x="4133020" y="914400"/>
                  </a:cubicBezTo>
                  <a:cubicBezTo>
                    <a:pt x="3913662" y="942259"/>
                    <a:pt x="3707168" y="939441"/>
                    <a:pt x="3402853" y="914400"/>
                  </a:cubicBezTo>
                  <a:cubicBezTo>
                    <a:pt x="3098538" y="889359"/>
                    <a:pt x="3029741" y="943212"/>
                    <a:pt x="2755347" y="914400"/>
                  </a:cubicBezTo>
                  <a:cubicBezTo>
                    <a:pt x="2480953" y="885588"/>
                    <a:pt x="2456902" y="939664"/>
                    <a:pt x="2190501" y="914400"/>
                  </a:cubicBezTo>
                  <a:cubicBezTo>
                    <a:pt x="1924100" y="889136"/>
                    <a:pt x="1805779" y="906566"/>
                    <a:pt x="1625655" y="914400"/>
                  </a:cubicBezTo>
                  <a:cubicBezTo>
                    <a:pt x="1445531" y="922234"/>
                    <a:pt x="1089814" y="917528"/>
                    <a:pt x="895488" y="914400"/>
                  </a:cubicBezTo>
                  <a:cubicBezTo>
                    <a:pt x="701162" y="911272"/>
                    <a:pt x="388232" y="957521"/>
                    <a:pt x="0" y="914400"/>
                  </a:cubicBezTo>
                  <a:cubicBezTo>
                    <a:pt x="4804" y="722322"/>
                    <a:pt x="16802" y="683753"/>
                    <a:pt x="0" y="475488"/>
                  </a:cubicBezTo>
                  <a:cubicBezTo>
                    <a:pt x="-16802" y="267223"/>
                    <a:pt x="2817" y="234825"/>
                    <a:pt x="0" y="0"/>
                  </a:cubicBezTo>
                  <a:close/>
                </a:path>
                <a:path extrusionOk="0" h="914400" w="4133020">
                  <a:moveTo>
                    <a:pt x="0" y="0"/>
                  </a:moveTo>
                  <a:cubicBezTo>
                    <a:pt x="249219" y="27140"/>
                    <a:pt x="432589" y="-23373"/>
                    <a:pt x="564846" y="0"/>
                  </a:cubicBezTo>
                  <a:cubicBezTo>
                    <a:pt x="697103" y="23373"/>
                    <a:pt x="1006880" y="22553"/>
                    <a:pt x="1129692" y="0"/>
                  </a:cubicBezTo>
                  <a:cubicBezTo>
                    <a:pt x="1252504" y="-22553"/>
                    <a:pt x="1536388" y="20132"/>
                    <a:pt x="1735868" y="0"/>
                  </a:cubicBezTo>
                  <a:cubicBezTo>
                    <a:pt x="1935348" y="-20132"/>
                    <a:pt x="2235928" y="-19814"/>
                    <a:pt x="2507365" y="0"/>
                  </a:cubicBezTo>
                  <a:cubicBezTo>
                    <a:pt x="2778802" y="19814"/>
                    <a:pt x="2876407" y="-16817"/>
                    <a:pt x="3196202" y="0"/>
                  </a:cubicBezTo>
                  <a:cubicBezTo>
                    <a:pt x="3515997" y="16817"/>
                    <a:pt x="3753718" y="-44189"/>
                    <a:pt x="4133020" y="0"/>
                  </a:cubicBezTo>
                  <a:cubicBezTo>
                    <a:pt x="4139815" y="184175"/>
                    <a:pt x="4133486" y="225416"/>
                    <a:pt x="4133020" y="438912"/>
                  </a:cubicBezTo>
                  <a:cubicBezTo>
                    <a:pt x="4132554" y="652408"/>
                    <a:pt x="4153183" y="687638"/>
                    <a:pt x="4133020" y="914400"/>
                  </a:cubicBezTo>
                  <a:cubicBezTo>
                    <a:pt x="3967925" y="888769"/>
                    <a:pt x="3653770" y="879223"/>
                    <a:pt x="3361523" y="914400"/>
                  </a:cubicBezTo>
                  <a:cubicBezTo>
                    <a:pt x="3069276" y="949577"/>
                    <a:pt x="2978242" y="911286"/>
                    <a:pt x="2631356" y="914400"/>
                  </a:cubicBezTo>
                  <a:cubicBezTo>
                    <a:pt x="2284470" y="917514"/>
                    <a:pt x="2232804" y="894383"/>
                    <a:pt x="2025180" y="914400"/>
                  </a:cubicBezTo>
                  <a:cubicBezTo>
                    <a:pt x="1817556" y="934417"/>
                    <a:pt x="1478724" y="896160"/>
                    <a:pt x="1253683" y="914400"/>
                  </a:cubicBezTo>
                  <a:cubicBezTo>
                    <a:pt x="1028642" y="932640"/>
                    <a:pt x="808259" y="909986"/>
                    <a:pt x="606176" y="914400"/>
                  </a:cubicBezTo>
                  <a:cubicBezTo>
                    <a:pt x="404093" y="918814"/>
                    <a:pt x="247109" y="937700"/>
                    <a:pt x="0" y="914400"/>
                  </a:cubicBezTo>
                  <a:cubicBezTo>
                    <a:pt x="-64" y="819703"/>
                    <a:pt x="-5947" y="678392"/>
                    <a:pt x="0" y="466344"/>
                  </a:cubicBezTo>
                  <a:cubicBezTo>
                    <a:pt x="5947" y="254296"/>
                    <a:pt x="1282" y="225644"/>
                    <a:pt x="0" y="0"/>
                  </a:cubicBezTo>
                  <a:close/>
                </a:path>
              </a:pathLst>
            </a:cu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8" name="Google Shape;198;p11"/>
            <p:cNvSpPr txBox="1"/>
            <p:nvPr/>
          </p:nvSpPr>
          <p:spPr>
            <a:xfrm>
              <a:off x="10182753" y="5529268"/>
              <a:ext cx="158426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sv-SE" sz="1400" u="none" cap="none" strike="noStrike">
                  <a:solidFill>
                    <a:srgbClr val="000000"/>
                  </a:solidFill>
                  <a:latin typeface="Arial"/>
                  <a:ea typeface="Arial"/>
                  <a:cs typeface="Arial"/>
                  <a:sym typeface="Arial"/>
                </a:rPr>
                <a:t>Du är inte din idé!</a:t>
              </a:r>
              <a:endParaRPr b="0" i="0" sz="1400" u="none" cap="none" strike="noStrike">
                <a:solidFill>
                  <a:srgbClr val="000000"/>
                </a:solidFill>
                <a:latin typeface="Arial"/>
                <a:ea typeface="Arial"/>
                <a:cs typeface="Arial"/>
                <a:sym typeface="Arial"/>
              </a:endParaRPr>
            </a:p>
          </p:txBody>
        </p:sp>
        <p:pic>
          <p:nvPicPr>
            <p:cNvPr id="199" name="Google Shape;199;p11"/>
            <p:cNvPicPr preferRelativeResize="0"/>
            <p:nvPr/>
          </p:nvPicPr>
          <p:blipFill rotWithShape="1">
            <a:blip r:embed="rId5">
              <a:alphaModFix/>
            </a:blip>
            <a:srcRect b="0" l="0" r="0" t="0"/>
            <a:stretch/>
          </p:blipFill>
          <p:spPr>
            <a:xfrm rot="-487627">
              <a:off x="9421343" y="5068318"/>
              <a:ext cx="724896" cy="104851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Korslid</dc:creator>
</cp:coreProperties>
</file>